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52"/>
  </p:notesMasterIdLst>
  <p:handoutMasterIdLst>
    <p:handoutMasterId r:id="rId53"/>
  </p:handoutMasterIdLst>
  <p:sldIdLst>
    <p:sldId id="256" r:id="rId5"/>
    <p:sldId id="283" r:id="rId6"/>
    <p:sldId id="297" r:id="rId7"/>
    <p:sldId id="268" r:id="rId8"/>
    <p:sldId id="296" r:id="rId9"/>
    <p:sldId id="287" r:id="rId10"/>
    <p:sldId id="289" r:id="rId11"/>
    <p:sldId id="290" r:id="rId12"/>
    <p:sldId id="291" r:id="rId13"/>
    <p:sldId id="293" r:id="rId14"/>
    <p:sldId id="285" r:id="rId15"/>
    <p:sldId id="295" r:id="rId16"/>
    <p:sldId id="294" r:id="rId17"/>
    <p:sldId id="292" r:id="rId18"/>
    <p:sldId id="280" r:id="rId19"/>
    <p:sldId id="281" r:id="rId20"/>
    <p:sldId id="282" r:id="rId21"/>
    <p:sldId id="299" r:id="rId22"/>
    <p:sldId id="275" r:id="rId23"/>
    <p:sldId id="277" r:id="rId24"/>
    <p:sldId id="309" r:id="rId25"/>
    <p:sldId id="308" r:id="rId26"/>
    <p:sldId id="307" r:id="rId27"/>
    <p:sldId id="306" r:id="rId28"/>
    <p:sldId id="259" r:id="rId29"/>
    <p:sldId id="305" r:id="rId30"/>
    <p:sldId id="304" r:id="rId31"/>
    <p:sldId id="303" r:id="rId32"/>
    <p:sldId id="302" r:id="rId33"/>
    <p:sldId id="301" r:id="rId34"/>
    <p:sldId id="300" r:id="rId35"/>
    <p:sldId id="2448" r:id="rId36"/>
    <p:sldId id="2462" r:id="rId37"/>
    <p:sldId id="2451" r:id="rId38"/>
    <p:sldId id="2475" r:id="rId39"/>
    <p:sldId id="2450" r:id="rId40"/>
    <p:sldId id="2479" r:id="rId41"/>
    <p:sldId id="2478" r:id="rId42"/>
    <p:sldId id="2476" r:id="rId43"/>
    <p:sldId id="2477" r:id="rId44"/>
    <p:sldId id="2473" r:id="rId45"/>
    <p:sldId id="2474" r:id="rId46"/>
    <p:sldId id="2467" r:id="rId47"/>
    <p:sldId id="2457" r:id="rId48"/>
    <p:sldId id="2465" r:id="rId49"/>
    <p:sldId id="2436" r:id="rId50"/>
    <p:sldId id="31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FA"/>
    <a:srgbClr val="FFF0FF"/>
    <a:srgbClr val="996633"/>
    <a:srgbClr val="A1560B"/>
    <a:srgbClr val="151515"/>
    <a:srgbClr val="FA00F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AC452-20D7-4BE1-A4CE-2865E3F3C024}" v="5070" dt="2023-09-18T03:13:24.960"/>
    <p1510:client id="{092E7AE0-5F80-B645-897C-EEE75159C7A7}" v="30" dt="2023-09-17T23:50:24.749"/>
    <p1510:client id="{6F05A8D3-743C-489B-AC89-0FAA16A244EF}" v="843" dt="2023-09-18T04:38:37.003"/>
    <p1510:client id="{A7D0AFE8-8480-48EB-B8A7-F7CD8EDA4F6C}" v="2245" dt="2023-09-18T04:43:31.980"/>
    <p1510:client id="{AD4C0B81-E228-5D35-3937-FE44FD3C0395}" v="42" dt="2023-12-11T18:42:04.528"/>
    <p1510:client id="{C9E04E93-7518-1B6C-19DF-FBE0DC9D1802}" v="248" dt="2023-09-17T07:11:27.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654" y="15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School\2023%20(UTA)\Fall%202023%20School%20Files\Sophomore%20Project\GanttSchedu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School\2023%20(UTA)\Fall%202023%20School%20Files\Sophomore%20Project\GanttSchedul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Sheet1!$B$2</c:f>
              <c:strCache>
                <c:ptCount val="1"/>
                <c:pt idx="0">
                  <c:v>Start Date</c:v>
                </c:pt>
              </c:strCache>
            </c:strRef>
          </c:tx>
          <c:spPr>
            <a:noFill/>
            <a:ln>
              <a:noFill/>
            </a:ln>
            <a:effectLst/>
            <a:sp3d/>
          </c:spPr>
          <c:invertIfNegative val="0"/>
          <c:cat>
            <c:strRef>
              <c:f>Sheet1!$A$3:$A$17</c:f>
              <c:strCache>
                <c:ptCount val="15"/>
                <c:pt idx="0">
                  <c:v>Task 1</c:v>
                </c:pt>
                <c:pt idx="1">
                  <c:v>Task 1.1</c:v>
                </c:pt>
                <c:pt idx="2">
                  <c:v>Task 1.2</c:v>
                </c:pt>
                <c:pt idx="3">
                  <c:v>Task 1.3</c:v>
                </c:pt>
                <c:pt idx="4">
                  <c:v>Task 2</c:v>
                </c:pt>
                <c:pt idx="5">
                  <c:v>Task 2.1</c:v>
                </c:pt>
                <c:pt idx="6">
                  <c:v>Task 2.2</c:v>
                </c:pt>
                <c:pt idx="7">
                  <c:v>Task 2.3</c:v>
                </c:pt>
                <c:pt idx="8">
                  <c:v>Task 2.4</c:v>
                </c:pt>
                <c:pt idx="9">
                  <c:v>Task 2.5</c:v>
                </c:pt>
                <c:pt idx="10">
                  <c:v>Task 3</c:v>
                </c:pt>
                <c:pt idx="11">
                  <c:v>Task 3.1</c:v>
                </c:pt>
                <c:pt idx="12">
                  <c:v>Task 3.2</c:v>
                </c:pt>
                <c:pt idx="13">
                  <c:v>Task 3.3</c:v>
                </c:pt>
                <c:pt idx="14">
                  <c:v>Task 3.4</c:v>
                </c:pt>
              </c:strCache>
            </c:strRef>
          </c:cat>
          <c:val>
            <c:numRef>
              <c:f>Sheet1!$B$3:$B$17</c:f>
              <c:numCache>
                <c:formatCode>m/d/yyyy</c:formatCode>
                <c:ptCount val="15"/>
                <c:pt idx="0">
                  <c:v>45189</c:v>
                </c:pt>
                <c:pt idx="1">
                  <c:v>45189</c:v>
                </c:pt>
                <c:pt idx="2">
                  <c:v>45194</c:v>
                </c:pt>
                <c:pt idx="3">
                  <c:v>45196</c:v>
                </c:pt>
                <c:pt idx="4">
                  <c:v>45189</c:v>
                </c:pt>
                <c:pt idx="5">
                  <c:v>45189</c:v>
                </c:pt>
                <c:pt idx="6">
                  <c:v>45194</c:v>
                </c:pt>
                <c:pt idx="7">
                  <c:v>45201</c:v>
                </c:pt>
                <c:pt idx="8">
                  <c:v>45208</c:v>
                </c:pt>
                <c:pt idx="9">
                  <c:v>45222</c:v>
                </c:pt>
                <c:pt idx="10">
                  <c:v>45229</c:v>
                </c:pt>
                <c:pt idx="11">
                  <c:v>45229</c:v>
                </c:pt>
                <c:pt idx="12">
                  <c:v>45238</c:v>
                </c:pt>
                <c:pt idx="13">
                  <c:v>45243</c:v>
                </c:pt>
                <c:pt idx="14">
                  <c:v>45250</c:v>
                </c:pt>
              </c:numCache>
            </c:numRef>
          </c:val>
          <c:extLst>
            <c:ext xmlns:c16="http://schemas.microsoft.com/office/drawing/2014/chart" uri="{C3380CC4-5D6E-409C-BE32-E72D297353CC}">
              <c16:uniqueId val="{00000000-A928-4907-9A6F-A9D395458A35}"/>
            </c:ext>
          </c:extLst>
        </c:ser>
        <c:ser>
          <c:idx val="1"/>
          <c:order val="1"/>
          <c:tx>
            <c:strRef>
              <c:f>Sheet1!$D$2</c:f>
              <c:strCache>
                <c:ptCount val="1"/>
                <c:pt idx="0">
                  <c:v>Duration</c:v>
                </c:pt>
              </c:strCache>
            </c:strRef>
          </c:tx>
          <c:spPr>
            <a:solidFill>
              <a:schemeClr val="accent2"/>
            </a:solidFill>
            <a:ln>
              <a:noFill/>
            </a:ln>
            <a:effectLst/>
            <a:sp3d/>
          </c:spPr>
          <c:invertIfNegative val="0"/>
          <c:cat>
            <c:strRef>
              <c:f>Sheet1!$A$3:$A$17</c:f>
              <c:strCache>
                <c:ptCount val="15"/>
                <c:pt idx="0">
                  <c:v>Task 1</c:v>
                </c:pt>
                <c:pt idx="1">
                  <c:v>Task 1.1</c:v>
                </c:pt>
                <c:pt idx="2">
                  <c:v>Task 1.2</c:v>
                </c:pt>
                <c:pt idx="3">
                  <c:v>Task 1.3</c:v>
                </c:pt>
                <c:pt idx="4">
                  <c:v>Task 2</c:v>
                </c:pt>
                <c:pt idx="5">
                  <c:v>Task 2.1</c:v>
                </c:pt>
                <c:pt idx="6">
                  <c:v>Task 2.2</c:v>
                </c:pt>
                <c:pt idx="7">
                  <c:v>Task 2.3</c:v>
                </c:pt>
                <c:pt idx="8">
                  <c:v>Task 2.4</c:v>
                </c:pt>
                <c:pt idx="9">
                  <c:v>Task 2.5</c:v>
                </c:pt>
                <c:pt idx="10">
                  <c:v>Task 3</c:v>
                </c:pt>
                <c:pt idx="11">
                  <c:v>Task 3.1</c:v>
                </c:pt>
                <c:pt idx="12">
                  <c:v>Task 3.2</c:v>
                </c:pt>
                <c:pt idx="13">
                  <c:v>Task 3.3</c:v>
                </c:pt>
                <c:pt idx="14">
                  <c:v>Task 3.4</c:v>
                </c:pt>
              </c:strCache>
            </c:strRef>
          </c:cat>
          <c:val>
            <c:numRef>
              <c:f>Sheet1!$D$3:$D$17</c:f>
              <c:numCache>
                <c:formatCode>General</c:formatCode>
                <c:ptCount val="15"/>
                <c:pt idx="0">
                  <c:v>19</c:v>
                </c:pt>
                <c:pt idx="1">
                  <c:v>5</c:v>
                </c:pt>
                <c:pt idx="2">
                  <c:v>2</c:v>
                </c:pt>
                <c:pt idx="3">
                  <c:v>12</c:v>
                </c:pt>
                <c:pt idx="4">
                  <c:v>40</c:v>
                </c:pt>
                <c:pt idx="5">
                  <c:v>5</c:v>
                </c:pt>
                <c:pt idx="6">
                  <c:v>7</c:v>
                </c:pt>
                <c:pt idx="7">
                  <c:v>7</c:v>
                </c:pt>
                <c:pt idx="8">
                  <c:v>14</c:v>
                </c:pt>
                <c:pt idx="9">
                  <c:v>7</c:v>
                </c:pt>
                <c:pt idx="10">
                  <c:v>28</c:v>
                </c:pt>
                <c:pt idx="11">
                  <c:v>9</c:v>
                </c:pt>
                <c:pt idx="12">
                  <c:v>5</c:v>
                </c:pt>
                <c:pt idx="13">
                  <c:v>7</c:v>
                </c:pt>
                <c:pt idx="14">
                  <c:v>7</c:v>
                </c:pt>
              </c:numCache>
            </c:numRef>
          </c:val>
          <c:extLst>
            <c:ext xmlns:c16="http://schemas.microsoft.com/office/drawing/2014/chart" uri="{C3380CC4-5D6E-409C-BE32-E72D297353CC}">
              <c16:uniqueId val="{00000001-A928-4907-9A6F-A9D395458A35}"/>
            </c:ext>
          </c:extLst>
        </c:ser>
        <c:dLbls>
          <c:showLegendKey val="0"/>
          <c:showVal val="0"/>
          <c:showCatName val="0"/>
          <c:showSerName val="0"/>
          <c:showPercent val="0"/>
          <c:showBubbleSize val="0"/>
        </c:dLbls>
        <c:gapWidth val="150"/>
        <c:shape val="box"/>
        <c:axId val="266678800"/>
        <c:axId val="1384537424"/>
        <c:axId val="0"/>
      </c:bar3DChart>
      <c:catAx>
        <c:axId val="266678800"/>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a:t>Tasks</a:t>
                </a:r>
              </a:p>
            </c:rich>
          </c:tx>
          <c:layout>
            <c:manualLayout>
              <c:xMode val="edge"/>
              <c:yMode val="edge"/>
              <c:x val="1.885751614377466E-2"/>
              <c:y val="0.4289770604180961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4537424"/>
        <c:crosses val="autoZero"/>
        <c:auto val="1"/>
        <c:lblAlgn val="ctr"/>
        <c:lblOffset val="100"/>
        <c:noMultiLvlLbl val="0"/>
      </c:catAx>
      <c:valAx>
        <c:axId val="1384537424"/>
        <c:scaling>
          <c:orientation val="minMax"/>
          <c:min val="45189"/>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a:t>Dates</a:t>
                </a:r>
              </a:p>
            </c:rich>
          </c:tx>
          <c:layout>
            <c:manualLayout>
              <c:xMode val="edge"/>
              <c:yMode val="edge"/>
              <c:x val="0.48514706629413257"/>
              <c:y val="2.8998102761960975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6678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Sheet1!$B$2</c:f>
              <c:strCache>
                <c:ptCount val="1"/>
                <c:pt idx="0">
                  <c:v>Start Date</c:v>
                </c:pt>
              </c:strCache>
            </c:strRef>
          </c:tx>
          <c:spPr>
            <a:noFill/>
            <a:ln>
              <a:noFill/>
            </a:ln>
            <a:effectLst/>
            <a:sp3d/>
          </c:spPr>
          <c:invertIfNegative val="0"/>
          <c:cat>
            <c:strRef>
              <c:f>Sheet1!$A$3:$A$17</c:f>
              <c:strCache>
                <c:ptCount val="15"/>
                <c:pt idx="0">
                  <c:v>Task 1</c:v>
                </c:pt>
                <c:pt idx="1">
                  <c:v>Task 1.1</c:v>
                </c:pt>
                <c:pt idx="2">
                  <c:v>Task 1.2</c:v>
                </c:pt>
                <c:pt idx="3">
                  <c:v>Task 1.3</c:v>
                </c:pt>
                <c:pt idx="4">
                  <c:v>Task 2</c:v>
                </c:pt>
                <c:pt idx="5">
                  <c:v>Task 2.1</c:v>
                </c:pt>
                <c:pt idx="6">
                  <c:v>Task 2.2</c:v>
                </c:pt>
                <c:pt idx="7">
                  <c:v>Task 2.3</c:v>
                </c:pt>
                <c:pt idx="8">
                  <c:v>Task 2.4</c:v>
                </c:pt>
                <c:pt idx="9">
                  <c:v>Task 2.5</c:v>
                </c:pt>
                <c:pt idx="10">
                  <c:v>Task 3</c:v>
                </c:pt>
                <c:pt idx="11">
                  <c:v>Task 3.1</c:v>
                </c:pt>
                <c:pt idx="12">
                  <c:v>Task 3.2</c:v>
                </c:pt>
                <c:pt idx="13">
                  <c:v>Task 3.3</c:v>
                </c:pt>
                <c:pt idx="14">
                  <c:v>Task 3.4</c:v>
                </c:pt>
              </c:strCache>
            </c:strRef>
          </c:cat>
          <c:val>
            <c:numRef>
              <c:f>Sheet1!$B$3:$B$17</c:f>
              <c:numCache>
                <c:formatCode>m/d/yyyy</c:formatCode>
                <c:ptCount val="15"/>
                <c:pt idx="0">
                  <c:v>45189</c:v>
                </c:pt>
                <c:pt idx="1">
                  <c:v>45189</c:v>
                </c:pt>
                <c:pt idx="2">
                  <c:v>45194</c:v>
                </c:pt>
                <c:pt idx="3">
                  <c:v>45196</c:v>
                </c:pt>
                <c:pt idx="4">
                  <c:v>45189</c:v>
                </c:pt>
                <c:pt idx="5">
                  <c:v>45189</c:v>
                </c:pt>
                <c:pt idx="6">
                  <c:v>45194</c:v>
                </c:pt>
                <c:pt idx="7">
                  <c:v>45201</c:v>
                </c:pt>
                <c:pt idx="8">
                  <c:v>45208</c:v>
                </c:pt>
                <c:pt idx="9">
                  <c:v>45222</c:v>
                </c:pt>
                <c:pt idx="10">
                  <c:v>45229</c:v>
                </c:pt>
                <c:pt idx="11">
                  <c:v>45229</c:v>
                </c:pt>
                <c:pt idx="12">
                  <c:v>45238</c:v>
                </c:pt>
                <c:pt idx="13">
                  <c:v>45243</c:v>
                </c:pt>
                <c:pt idx="14">
                  <c:v>45250</c:v>
                </c:pt>
              </c:numCache>
            </c:numRef>
          </c:val>
          <c:extLst>
            <c:ext xmlns:c16="http://schemas.microsoft.com/office/drawing/2014/chart" uri="{C3380CC4-5D6E-409C-BE32-E72D297353CC}">
              <c16:uniqueId val="{00000000-98B1-431F-8837-1C29539B267E}"/>
            </c:ext>
          </c:extLst>
        </c:ser>
        <c:ser>
          <c:idx val="1"/>
          <c:order val="1"/>
          <c:tx>
            <c:strRef>
              <c:f>Sheet1!$D$2</c:f>
              <c:strCache>
                <c:ptCount val="1"/>
                <c:pt idx="0">
                  <c:v>Duration</c:v>
                </c:pt>
              </c:strCache>
            </c:strRef>
          </c:tx>
          <c:spPr>
            <a:solidFill>
              <a:schemeClr val="accent2"/>
            </a:solidFill>
            <a:ln>
              <a:noFill/>
            </a:ln>
            <a:effectLst/>
            <a:sp3d/>
          </c:spPr>
          <c:invertIfNegative val="0"/>
          <c:cat>
            <c:strRef>
              <c:f>Sheet1!$A$3:$A$17</c:f>
              <c:strCache>
                <c:ptCount val="15"/>
                <c:pt idx="0">
                  <c:v>Task 1</c:v>
                </c:pt>
                <c:pt idx="1">
                  <c:v>Task 1.1</c:v>
                </c:pt>
                <c:pt idx="2">
                  <c:v>Task 1.2</c:v>
                </c:pt>
                <c:pt idx="3">
                  <c:v>Task 1.3</c:v>
                </c:pt>
                <c:pt idx="4">
                  <c:v>Task 2</c:v>
                </c:pt>
                <c:pt idx="5">
                  <c:v>Task 2.1</c:v>
                </c:pt>
                <c:pt idx="6">
                  <c:v>Task 2.2</c:v>
                </c:pt>
                <c:pt idx="7">
                  <c:v>Task 2.3</c:v>
                </c:pt>
                <c:pt idx="8">
                  <c:v>Task 2.4</c:v>
                </c:pt>
                <c:pt idx="9">
                  <c:v>Task 2.5</c:v>
                </c:pt>
                <c:pt idx="10">
                  <c:v>Task 3</c:v>
                </c:pt>
                <c:pt idx="11">
                  <c:v>Task 3.1</c:v>
                </c:pt>
                <c:pt idx="12">
                  <c:v>Task 3.2</c:v>
                </c:pt>
                <c:pt idx="13">
                  <c:v>Task 3.3</c:v>
                </c:pt>
                <c:pt idx="14">
                  <c:v>Task 3.4</c:v>
                </c:pt>
              </c:strCache>
            </c:strRef>
          </c:cat>
          <c:val>
            <c:numRef>
              <c:f>Sheet1!$D$3:$D$17</c:f>
              <c:numCache>
                <c:formatCode>General</c:formatCode>
                <c:ptCount val="15"/>
                <c:pt idx="0">
                  <c:v>19</c:v>
                </c:pt>
                <c:pt idx="1">
                  <c:v>5</c:v>
                </c:pt>
                <c:pt idx="2">
                  <c:v>2</c:v>
                </c:pt>
                <c:pt idx="3">
                  <c:v>12</c:v>
                </c:pt>
                <c:pt idx="4">
                  <c:v>40</c:v>
                </c:pt>
                <c:pt idx="5">
                  <c:v>5</c:v>
                </c:pt>
                <c:pt idx="6">
                  <c:v>7</c:v>
                </c:pt>
                <c:pt idx="7">
                  <c:v>7</c:v>
                </c:pt>
                <c:pt idx="8">
                  <c:v>14</c:v>
                </c:pt>
                <c:pt idx="9">
                  <c:v>7</c:v>
                </c:pt>
                <c:pt idx="10">
                  <c:v>28</c:v>
                </c:pt>
                <c:pt idx="11">
                  <c:v>9</c:v>
                </c:pt>
                <c:pt idx="12">
                  <c:v>5</c:v>
                </c:pt>
                <c:pt idx="13">
                  <c:v>7</c:v>
                </c:pt>
                <c:pt idx="14">
                  <c:v>7</c:v>
                </c:pt>
              </c:numCache>
            </c:numRef>
          </c:val>
          <c:extLst>
            <c:ext xmlns:c16="http://schemas.microsoft.com/office/drawing/2014/chart" uri="{C3380CC4-5D6E-409C-BE32-E72D297353CC}">
              <c16:uniqueId val="{00000001-98B1-431F-8837-1C29539B267E}"/>
            </c:ext>
          </c:extLst>
        </c:ser>
        <c:dLbls>
          <c:showLegendKey val="0"/>
          <c:showVal val="0"/>
          <c:showCatName val="0"/>
          <c:showSerName val="0"/>
          <c:showPercent val="0"/>
          <c:showBubbleSize val="0"/>
        </c:dLbls>
        <c:gapWidth val="150"/>
        <c:shape val="box"/>
        <c:axId val="266678800"/>
        <c:axId val="1384537424"/>
        <c:axId val="0"/>
      </c:bar3DChart>
      <c:catAx>
        <c:axId val="266678800"/>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a:t>Tasks</a:t>
                </a:r>
              </a:p>
            </c:rich>
          </c:tx>
          <c:layout>
            <c:manualLayout>
              <c:xMode val="edge"/>
              <c:yMode val="edge"/>
              <c:x val="1.885751614377466E-2"/>
              <c:y val="0.4289770604180961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4537424"/>
        <c:crosses val="autoZero"/>
        <c:auto val="1"/>
        <c:lblAlgn val="ctr"/>
        <c:lblOffset val="100"/>
        <c:noMultiLvlLbl val="0"/>
      </c:catAx>
      <c:valAx>
        <c:axId val="1384537424"/>
        <c:scaling>
          <c:orientation val="minMax"/>
          <c:min val="45189"/>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a:t>Dates</a:t>
                </a:r>
              </a:p>
            </c:rich>
          </c:tx>
          <c:layout>
            <c:manualLayout>
              <c:xMode val="edge"/>
              <c:yMode val="edge"/>
              <c:x val="0.48514706629413257"/>
              <c:y val="2.8998102761960975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6678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12/12/2023</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OF PRESENTATION STEP 3: PROBLEMS AND TROUBLESHOOTING</a:t>
            </a:r>
          </a:p>
          <a:p>
            <a:endParaRPr lang="en-US"/>
          </a:p>
        </p:txBody>
      </p:sp>
      <p:sp>
        <p:nvSpPr>
          <p:cNvPr id="4" name="Slide Number Placeholder 3"/>
          <p:cNvSpPr>
            <a:spLocks noGrp="1"/>
          </p:cNvSpPr>
          <p:nvPr>
            <p:ph type="sldNum" sz="quarter" idx="5"/>
          </p:nvPr>
        </p:nvSpPr>
        <p:spPr/>
        <p:txBody>
          <a:bodyPr/>
          <a:lstStyle/>
          <a:p>
            <a:fld id="{FB875ADD-96FF-4B7F-8715-32C295685761}" type="slidenum">
              <a:rPr lang="en-US" smtClean="0"/>
              <a:t>27</a:t>
            </a:fld>
            <a:endParaRPr lang="en-US"/>
          </a:p>
        </p:txBody>
      </p:sp>
    </p:spTree>
    <p:extLst>
      <p:ext uri="{BB962C8B-B14F-4D97-AF65-F5344CB8AC3E}">
        <p14:creationId xmlns:p14="http://schemas.microsoft.com/office/powerpoint/2010/main" val="3339657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400"/>
              <a:t>START OF PRESENTATION STEP 4: SCHEDULING</a:t>
            </a:r>
            <a:endParaRPr lang="en-US" sz="2400">
              <a:solidFill>
                <a:schemeClr val="bg1"/>
              </a:solidFill>
            </a:endParaRPr>
          </a:p>
          <a:p>
            <a:pPr algn="l"/>
            <a:endParaRPr lang="en-US" sz="2400">
              <a:solidFill>
                <a:schemeClr val="bg1"/>
              </a:solidFill>
            </a:endParaRPr>
          </a:p>
          <a:p>
            <a:pPr algn="l"/>
            <a:r>
              <a:rPr lang="en-US" sz="2400">
                <a:solidFill>
                  <a:schemeClr val="bg1"/>
                </a:solidFill>
              </a:rPr>
              <a:t>Tasks:</a:t>
            </a:r>
          </a:p>
          <a:p>
            <a:pPr marL="285750" indent="-285750" algn="l">
              <a:buFont typeface="Arial" panose="020B0604020202020204" pitchFamily="34" charset="0"/>
              <a:buChar char="•"/>
            </a:pPr>
            <a:r>
              <a:rPr lang="en-US" b="0" i="0">
                <a:solidFill>
                  <a:schemeClr val="bg1"/>
                </a:solidFill>
                <a:effectLst/>
              </a:rPr>
              <a:t>Task 1: Simulation and Programming				</a:t>
            </a:r>
            <a:r>
              <a:rPr lang="en-US">
                <a:solidFill>
                  <a:srgbClr val="92D050"/>
                </a:solidFill>
              </a:rPr>
              <a:t>✓</a:t>
            </a:r>
            <a:endParaRPr lang="en-US" b="0" i="0">
              <a:solidFill>
                <a:srgbClr val="92D050"/>
              </a:solidFill>
              <a:effectLst/>
            </a:endParaRPr>
          </a:p>
          <a:p>
            <a:pPr marL="742950" lvl="1" indent="-285750">
              <a:buFont typeface="Arial" panose="020B0604020202020204" pitchFamily="34" charset="0"/>
              <a:buChar char="•"/>
            </a:pPr>
            <a:r>
              <a:rPr lang="en-US">
                <a:solidFill>
                  <a:schemeClr val="bg1"/>
                </a:solidFill>
              </a:rPr>
              <a:t>Subtask 1.1: Simulate Buck-boost converter with resistor load 		</a:t>
            </a:r>
            <a:r>
              <a:rPr lang="en-US"/>
              <a:t>✓</a:t>
            </a:r>
            <a:endParaRPr lang="en-US">
              <a:solidFill>
                <a:schemeClr val="bg1"/>
              </a:solidFill>
            </a:endParaRPr>
          </a:p>
          <a:p>
            <a:pPr marL="742950" lvl="1" indent="-285750">
              <a:buFont typeface="Arial" panose="020B0604020202020204" pitchFamily="34" charset="0"/>
              <a:buChar char="•"/>
            </a:pPr>
            <a:r>
              <a:rPr lang="en-US">
                <a:solidFill>
                  <a:schemeClr val="bg1"/>
                </a:solidFill>
              </a:rPr>
              <a:t>Subtask 1.2: Research MSP-432 functions			</a:t>
            </a:r>
            <a:r>
              <a:rPr lang="en-US"/>
              <a:t>✓</a:t>
            </a:r>
            <a:endParaRPr lang="en-US">
              <a:solidFill>
                <a:schemeClr val="bg1"/>
              </a:solidFill>
            </a:endParaRPr>
          </a:p>
          <a:p>
            <a:pPr marL="742950" lvl="1" indent="-285750">
              <a:buFont typeface="Arial" panose="020B0604020202020204" pitchFamily="34" charset="0"/>
              <a:buChar char="•"/>
            </a:pPr>
            <a:r>
              <a:rPr lang="en-US">
                <a:solidFill>
                  <a:schemeClr val="bg1"/>
                </a:solidFill>
              </a:rPr>
              <a:t>Subtask 1.3: Program MSP-432				</a:t>
            </a:r>
            <a:r>
              <a:rPr lang="en-US"/>
              <a:t>✓</a:t>
            </a:r>
            <a:endParaRPr lang="en-US">
              <a:solidFill>
                <a:schemeClr val="bg1"/>
              </a:solidFill>
            </a:endParaRPr>
          </a:p>
          <a:p>
            <a:pPr marL="1200150" lvl="2" indent="-285750">
              <a:buFont typeface="Arial" panose="020B0604020202020204" pitchFamily="34" charset="0"/>
              <a:buChar char="•"/>
            </a:pPr>
            <a:r>
              <a:rPr lang="en-US" b="0" i="0">
                <a:solidFill>
                  <a:schemeClr val="bg1"/>
                </a:solidFill>
                <a:effectLst/>
              </a:rPr>
              <a:t>Milestone 1.3.1: Complete simulation and programming	</a:t>
            </a:r>
            <a:r>
              <a:rPr lang="en-US"/>
              <a:t>✓</a:t>
            </a:r>
            <a:endParaRPr lang="en-US" b="0" i="0">
              <a:solidFill>
                <a:schemeClr val="bg1"/>
              </a:solidFill>
              <a:effectLst/>
            </a:endParaRPr>
          </a:p>
          <a:p>
            <a:pPr marL="285750" indent="-285750" algn="l">
              <a:buFont typeface="Arial" panose="020B0604020202020204" pitchFamily="34" charset="0"/>
              <a:buChar char="•"/>
            </a:pPr>
            <a:r>
              <a:rPr lang="en-US" b="0" i="0">
                <a:solidFill>
                  <a:schemeClr val="bg1"/>
                </a:solidFill>
                <a:effectLst/>
              </a:rPr>
              <a:t>Task 2: Hardware prototype</a:t>
            </a:r>
          </a:p>
          <a:p>
            <a:pPr marL="742950" lvl="1" indent="-285750">
              <a:buFont typeface="Arial" panose="020B0604020202020204" pitchFamily="34" charset="0"/>
              <a:buChar char="•"/>
            </a:pPr>
            <a:r>
              <a:rPr lang="en-US" b="0" i="0">
                <a:solidFill>
                  <a:schemeClr val="bg1"/>
                </a:solidFill>
                <a:effectLst/>
              </a:rPr>
              <a:t>Subtask 2.1: Get a list of parts and place order			</a:t>
            </a:r>
            <a:r>
              <a:rPr lang="en-US"/>
              <a:t>✓</a:t>
            </a:r>
            <a:endParaRPr lang="en-US" b="0" i="0">
              <a:solidFill>
                <a:schemeClr val="bg1"/>
              </a:solidFill>
              <a:effectLst/>
            </a:endParaRPr>
          </a:p>
          <a:p>
            <a:pPr marL="1200150" lvl="2" indent="-285750">
              <a:buFont typeface="Arial" panose="020B0604020202020204" pitchFamily="34" charset="0"/>
              <a:buChar char="•"/>
            </a:pPr>
            <a:r>
              <a:rPr lang="en-US" b="0" i="0">
                <a:solidFill>
                  <a:schemeClr val="bg1"/>
                </a:solidFill>
                <a:effectLst/>
              </a:rPr>
              <a:t>Milestone 2.1.1: Complete order placement		</a:t>
            </a:r>
            <a:r>
              <a:rPr lang="en-US"/>
              <a:t>✓</a:t>
            </a:r>
            <a:endParaRPr lang="en-US" b="0" i="0">
              <a:solidFill>
                <a:schemeClr val="bg1"/>
              </a:solidFill>
              <a:effectLst/>
            </a:endParaRPr>
          </a:p>
          <a:p>
            <a:pPr marL="742950" lvl="1" indent="-285750">
              <a:buFont typeface="Arial" panose="020B0604020202020204" pitchFamily="34" charset="0"/>
              <a:buChar char="•"/>
            </a:pPr>
            <a:r>
              <a:rPr lang="en-US" b="0" i="0">
                <a:solidFill>
                  <a:schemeClr val="bg1"/>
                </a:solidFill>
                <a:effectLst/>
              </a:rPr>
              <a:t>Subtask 2.2: Test Gate Driver with function generator		</a:t>
            </a:r>
            <a:r>
              <a:rPr lang="en-US"/>
              <a:t>✓</a:t>
            </a:r>
            <a:endParaRPr lang="en-US" b="0" i="0">
              <a:solidFill>
                <a:schemeClr val="bg1"/>
              </a:solidFill>
              <a:effectLst/>
            </a:endParaRPr>
          </a:p>
          <a:p>
            <a:pPr marL="742950" lvl="1" indent="-285750">
              <a:buFont typeface="Arial" panose="020B0604020202020204" pitchFamily="34" charset="0"/>
              <a:buChar char="•"/>
            </a:pPr>
            <a:r>
              <a:rPr lang="en-US" b="0" i="0">
                <a:solidFill>
                  <a:schemeClr val="bg1"/>
                </a:solidFill>
                <a:effectLst/>
              </a:rPr>
              <a:t>Subtask 2.3: Test Buck-Boost converter with function generator	</a:t>
            </a:r>
            <a:r>
              <a:rPr lang="en-US"/>
              <a:t>✓</a:t>
            </a:r>
            <a:endParaRPr lang="en-US" b="0" i="0">
              <a:solidFill>
                <a:schemeClr val="bg1"/>
              </a:solidFill>
              <a:effectLst/>
            </a:endParaRPr>
          </a:p>
          <a:p>
            <a:pPr marL="742950" lvl="1" indent="-285750">
              <a:buFont typeface="Arial" panose="020B0604020202020204" pitchFamily="34" charset="0"/>
              <a:buChar char="•"/>
            </a:pPr>
            <a:r>
              <a:rPr lang="en-US" b="0" i="0">
                <a:solidFill>
                  <a:schemeClr val="bg1"/>
                </a:solidFill>
                <a:effectLst/>
              </a:rPr>
              <a:t>Subtask 2.4: Test Buck-Boost converter with microcontroller		</a:t>
            </a:r>
          </a:p>
          <a:p>
            <a:pPr marL="742950" lvl="1" indent="-285750">
              <a:buFont typeface="Arial" panose="020B0604020202020204" pitchFamily="34" charset="0"/>
              <a:buChar char="•"/>
            </a:pPr>
            <a:r>
              <a:rPr lang="en-US" b="0" i="0">
                <a:solidFill>
                  <a:schemeClr val="bg1"/>
                </a:solidFill>
                <a:effectLst/>
              </a:rPr>
              <a:t>Subtask 2.5: Test PV-Battery IES prototype</a:t>
            </a:r>
          </a:p>
          <a:p>
            <a:pPr marL="1200150" lvl="2" indent="-285750">
              <a:buFont typeface="Arial" panose="020B0604020202020204" pitchFamily="34" charset="0"/>
              <a:buChar char="•"/>
            </a:pPr>
            <a:r>
              <a:rPr lang="en-US" b="0" i="0">
                <a:solidFill>
                  <a:schemeClr val="bg1"/>
                </a:solidFill>
                <a:effectLst/>
              </a:rPr>
              <a:t>Milestone 2.5.1: complete PV-Battery IES prototype</a:t>
            </a:r>
          </a:p>
          <a:p>
            <a:pPr marL="285750" indent="-285750" algn="l">
              <a:buFont typeface="Arial" panose="020B0604020202020204" pitchFamily="34" charset="0"/>
              <a:buChar char="•"/>
            </a:pPr>
            <a:r>
              <a:rPr lang="en-US" b="0" i="0">
                <a:solidFill>
                  <a:schemeClr val="bg1"/>
                </a:solidFill>
                <a:effectLst/>
              </a:rPr>
              <a:t>Task 3: PCB Design, Soldering, and Final Test</a:t>
            </a:r>
          </a:p>
          <a:p>
            <a:pPr marL="742950" lvl="1" indent="-285750">
              <a:buFont typeface="Arial" panose="020B0604020202020204" pitchFamily="34" charset="0"/>
              <a:buChar char="•"/>
            </a:pPr>
            <a:r>
              <a:rPr lang="en-US">
                <a:solidFill>
                  <a:schemeClr val="bg1"/>
                </a:solidFill>
              </a:rPr>
              <a:t>Subtask 3.1: Design PCB</a:t>
            </a:r>
          </a:p>
          <a:p>
            <a:pPr marL="1200150" lvl="2" indent="-285750">
              <a:buFont typeface="Arial" panose="020B0604020202020204" pitchFamily="34" charset="0"/>
              <a:buChar char="•"/>
            </a:pPr>
            <a:r>
              <a:rPr lang="en-US" b="0" i="0">
                <a:solidFill>
                  <a:schemeClr val="bg1"/>
                </a:solidFill>
                <a:effectLst/>
              </a:rPr>
              <a:t>Milestone 3.1.1: Submit PCB Design for printing</a:t>
            </a:r>
            <a:endParaRPr lang="en-US">
              <a:solidFill>
                <a:schemeClr val="bg1"/>
              </a:solidFill>
            </a:endParaRPr>
          </a:p>
          <a:p>
            <a:pPr marL="742950" lvl="1" indent="-285750">
              <a:buFont typeface="Arial" panose="020B0604020202020204" pitchFamily="34" charset="0"/>
              <a:buChar char="•"/>
            </a:pPr>
            <a:r>
              <a:rPr lang="en-US">
                <a:solidFill>
                  <a:schemeClr val="bg1"/>
                </a:solidFill>
              </a:rPr>
              <a:t>Subtask 3.2: Soldering</a:t>
            </a:r>
          </a:p>
          <a:p>
            <a:pPr marL="742950" lvl="1" indent="-285750">
              <a:buFont typeface="Arial" panose="020B0604020202020204" pitchFamily="34" charset="0"/>
              <a:buChar char="•"/>
            </a:pPr>
            <a:r>
              <a:rPr lang="en-US">
                <a:solidFill>
                  <a:schemeClr val="bg1"/>
                </a:solidFill>
              </a:rPr>
              <a:t>Subtask 3.3: Final Test and Adjustment</a:t>
            </a:r>
          </a:p>
          <a:p>
            <a:pPr marL="1200150" lvl="2" indent="-285750">
              <a:buFont typeface="Arial" panose="020B0604020202020204" pitchFamily="34" charset="0"/>
              <a:buChar char="•"/>
            </a:pPr>
            <a:r>
              <a:rPr lang="en-US" b="0" i="0">
                <a:solidFill>
                  <a:schemeClr val="bg1"/>
                </a:solidFill>
                <a:effectLst/>
              </a:rPr>
              <a:t>Milestone 3.2.1: Complete Final Design</a:t>
            </a:r>
            <a:endParaRPr lang="en-US">
              <a:solidFill>
                <a:schemeClr val="bg1"/>
              </a:solidFill>
            </a:endParaRPr>
          </a:p>
          <a:p>
            <a:pPr marL="742950" lvl="1" indent="-285750">
              <a:buFont typeface="Arial" panose="020B0604020202020204" pitchFamily="34" charset="0"/>
              <a:buChar char="•"/>
            </a:pPr>
            <a:r>
              <a:rPr lang="en-US">
                <a:solidFill>
                  <a:schemeClr val="bg1"/>
                </a:solidFill>
              </a:rPr>
              <a:t>Subtask 3.4: Prepare Final Deliveries</a:t>
            </a:r>
          </a:p>
          <a:p>
            <a:pPr marL="1200150" lvl="2" indent="-285750">
              <a:buFont typeface="Arial" panose="020B0604020202020204" pitchFamily="34" charset="0"/>
              <a:buChar char="•"/>
            </a:pPr>
            <a:r>
              <a:rPr lang="en-US" b="0" i="0">
                <a:solidFill>
                  <a:schemeClr val="bg1"/>
                </a:solidFill>
                <a:effectLst/>
              </a:rPr>
              <a:t>Milestone 3.3.1: Submit all Deliveries</a:t>
            </a:r>
          </a:p>
          <a:p>
            <a:pPr marL="742950" lvl="1" indent="-285750">
              <a:buFont typeface="Arial" panose="020B0604020202020204" pitchFamily="34" charset="0"/>
              <a:buChar char="•"/>
            </a:pPr>
            <a:endParaRPr lang="en-US" b="0" i="0">
              <a:solidFill>
                <a:schemeClr val="bg1"/>
              </a:solidFill>
              <a:effectLst/>
            </a:endParaRPr>
          </a:p>
        </p:txBody>
      </p:sp>
      <p:sp>
        <p:nvSpPr>
          <p:cNvPr id="4" name="Slide Number Placeholder 3"/>
          <p:cNvSpPr>
            <a:spLocks noGrp="1"/>
          </p:cNvSpPr>
          <p:nvPr>
            <p:ph type="sldNum" sz="quarter" idx="5"/>
          </p:nvPr>
        </p:nvSpPr>
        <p:spPr/>
        <p:txBody>
          <a:bodyPr/>
          <a:lstStyle/>
          <a:p>
            <a:fld id="{FB875ADD-96FF-4B7F-8715-32C295685761}" type="slidenum">
              <a:rPr lang="en-US" smtClean="0"/>
              <a:t>28</a:t>
            </a:fld>
            <a:endParaRPr lang="en-US"/>
          </a:p>
        </p:txBody>
      </p:sp>
    </p:spTree>
    <p:extLst>
      <p:ext uri="{BB962C8B-B14F-4D97-AF65-F5344CB8AC3E}">
        <p14:creationId xmlns:p14="http://schemas.microsoft.com/office/powerpoint/2010/main" val="46500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slide will be an addition to the current vs predicted progress slide, we will explain how we will need to adjust our schedule to meet our project deadlines.</a:t>
            </a:r>
          </a:p>
          <a:p>
            <a:endParaRPr lang="en-US"/>
          </a:p>
        </p:txBody>
      </p:sp>
      <p:sp>
        <p:nvSpPr>
          <p:cNvPr id="4" name="Slide Number Placeholder 3"/>
          <p:cNvSpPr>
            <a:spLocks noGrp="1"/>
          </p:cNvSpPr>
          <p:nvPr>
            <p:ph type="sldNum" sz="quarter" idx="5"/>
          </p:nvPr>
        </p:nvSpPr>
        <p:spPr/>
        <p:txBody>
          <a:bodyPr/>
          <a:lstStyle/>
          <a:p>
            <a:fld id="{FB875ADD-96FF-4B7F-8715-32C295685761}" type="slidenum">
              <a:rPr lang="en-US" smtClean="0"/>
              <a:t>29</a:t>
            </a:fld>
            <a:endParaRPr lang="en-US"/>
          </a:p>
        </p:txBody>
      </p:sp>
    </p:spTree>
    <p:extLst>
      <p:ext uri="{BB962C8B-B14F-4D97-AF65-F5344CB8AC3E}">
        <p14:creationId xmlns:p14="http://schemas.microsoft.com/office/powerpoint/2010/main" val="2598263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875ADD-96FF-4B7F-8715-32C295685761}" type="slidenum">
              <a:rPr lang="en-US" smtClean="0"/>
              <a:t>30</a:t>
            </a:fld>
            <a:endParaRPr lang="en-US"/>
          </a:p>
        </p:txBody>
      </p:sp>
    </p:spTree>
    <p:extLst>
      <p:ext uri="{BB962C8B-B14F-4D97-AF65-F5344CB8AC3E}">
        <p14:creationId xmlns:p14="http://schemas.microsoft.com/office/powerpoint/2010/main" val="240007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a:p>
        </p:txBody>
      </p:sp>
    </p:spTree>
    <p:extLst>
      <p:ext uri="{BB962C8B-B14F-4D97-AF65-F5344CB8AC3E}">
        <p14:creationId xmlns:p14="http://schemas.microsoft.com/office/powerpoint/2010/main" val="2246628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a:p>
        </p:txBody>
      </p:sp>
    </p:spTree>
    <p:extLst>
      <p:ext uri="{BB962C8B-B14F-4D97-AF65-F5344CB8AC3E}">
        <p14:creationId xmlns:p14="http://schemas.microsoft.com/office/powerpoint/2010/main" val="446513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a:p>
        </p:txBody>
      </p:sp>
    </p:spTree>
    <p:extLst>
      <p:ext uri="{BB962C8B-B14F-4D97-AF65-F5344CB8AC3E}">
        <p14:creationId xmlns:p14="http://schemas.microsoft.com/office/powerpoint/2010/main" val="256460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a:p>
        </p:txBody>
      </p:sp>
    </p:spTree>
    <p:extLst>
      <p:ext uri="{BB962C8B-B14F-4D97-AF65-F5344CB8AC3E}">
        <p14:creationId xmlns:p14="http://schemas.microsoft.com/office/powerpoint/2010/main" val="20416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44</a:t>
            </a:fld>
            <a:endParaRPr lang="en-US"/>
          </a:p>
        </p:txBody>
      </p:sp>
    </p:spTree>
    <p:extLst>
      <p:ext uri="{BB962C8B-B14F-4D97-AF65-F5344CB8AC3E}">
        <p14:creationId xmlns:p14="http://schemas.microsoft.com/office/powerpoint/2010/main" val="2970259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45</a:t>
            </a:fld>
            <a:endParaRPr lang="en-US"/>
          </a:p>
        </p:txBody>
      </p:sp>
    </p:spTree>
    <p:extLst>
      <p:ext uri="{BB962C8B-B14F-4D97-AF65-F5344CB8AC3E}">
        <p14:creationId xmlns:p14="http://schemas.microsoft.com/office/powerpoint/2010/main" val="341811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Info Dump: (will overwrite this slide)</a:t>
            </a:r>
          </a:p>
          <a:p>
            <a:r>
              <a:rPr lang="en-US"/>
              <a:t>The main objective of the project is to design a circuit in which the various components we introduce to the circuit will be able to interact with each other in the way we want them to. This circuit will be designed in a certain way to complete a certain task. Our goal is to create a PV battery integrated energy source, this device will allow for the capture of energy through solar panels; this energy will then be used to charge a load (phone), with excess energy from the solar panels being stored inside a battery.  Topics will consist of explaining the components that we will use in our circuit(and how they work), explaining the general design of the circuit, talking about challenges we will face throughout this process, and the roles and responsibilities each member has.</a:t>
            </a:r>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a:p>
        </p:txBody>
      </p:sp>
    </p:spTree>
    <p:extLst>
      <p:ext uri="{BB962C8B-B14F-4D97-AF65-F5344CB8AC3E}">
        <p14:creationId xmlns:p14="http://schemas.microsoft.com/office/powerpoint/2010/main" val="126058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a:p>
        </p:txBody>
      </p:sp>
    </p:spTree>
    <p:extLst>
      <p:ext uri="{BB962C8B-B14F-4D97-AF65-F5344CB8AC3E}">
        <p14:creationId xmlns:p14="http://schemas.microsoft.com/office/powerpoint/2010/main" val="250021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875ADD-96FF-4B7F-8715-32C295685761}" type="slidenum">
              <a:rPr lang="en-US" smtClean="0"/>
              <a:t>47</a:t>
            </a:fld>
            <a:endParaRPr lang="en-US"/>
          </a:p>
        </p:txBody>
      </p:sp>
    </p:spTree>
    <p:extLst>
      <p:ext uri="{BB962C8B-B14F-4D97-AF65-F5344CB8AC3E}">
        <p14:creationId xmlns:p14="http://schemas.microsoft.com/office/powerpoint/2010/main" val="2400076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Info dump:</a:t>
            </a:r>
          </a:p>
          <a:p>
            <a:r>
              <a:rPr lang="en-US"/>
              <a:t>Challenges: </a:t>
            </a:r>
            <a:endParaRPr lang="en-US">
              <a:cs typeface="Calibri"/>
            </a:endParaRPr>
          </a:p>
          <a:p>
            <a:pPr marL="285750" indent="-285750">
              <a:buFont typeface="Arial,Sans-Serif"/>
              <a:buChar char="•"/>
            </a:pPr>
            <a:r>
              <a:rPr lang="en-US"/>
              <a:t>If during the testing phase, the load receives too much power, there is a chance it could damage it. We will need a protection mechanism to ensure the device isn't damaged. </a:t>
            </a:r>
            <a:endParaRPr lang="en-US">
              <a:cs typeface="Calibri"/>
            </a:endParaRPr>
          </a:p>
          <a:p>
            <a:pPr marL="285750" indent="-285750">
              <a:buFont typeface="Arial,Sans-Serif"/>
              <a:buChar char="•"/>
            </a:pPr>
            <a:r>
              <a:rPr lang="en-US"/>
              <a:t>The biggest challenge of this circuit will be the bidirectional circuit section of the process. This sub circuit will need to have a mechanism in which it allows the battery to be charged and discharged when not enough solar energy is being supplied to the load. </a:t>
            </a:r>
            <a:endParaRPr lang="en-US">
              <a:cs typeface="Calibri"/>
            </a:endParaRPr>
          </a:p>
          <a:p>
            <a:pPr marL="285750" indent="-285750">
              <a:buFont typeface="Arial,Sans-Serif"/>
              <a:buChar char="•"/>
            </a:pPr>
            <a:r>
              <a:rPr lang="en-US"/>
              <a:t>If there is a sudden drop in solar energy, there will be a moment when the phone stops charging and waits till the battery turns on.</a:t>
            </a:r>
            <a:endParaRPr lang="en-US">
              <a:cs typeface="Calibri"/>
            </a:endParaRPr>
          </a:p>
          <a:p>
            <a:r>
              <a:rPr lang="en-US"/>
              <a:t>Solutions: </a:t>
            </a:r>
            <a:endParaRPr lang="en-US">
              <a:cs typeface="Calibri"/>
            </a:endParaRPr>
          </a:p>
          <a:p>
            <a:pPr marL="285750" indent="-285750">
              <a:buFont typeface="Arial,Sans-Serif"/>
              <a:buChar char="•"/>
            </a:pPr>
            <a:r>
              <a:rPr lang="en-US"/>
              <a:t>Multiple solutions to the problems presented is the use of a voltage regulator(which is connected to the load). This component will ensure the device is not damaged. </a:t>
            </a:r>
            <a:endParaRPr lang="en-US">
              <a:cs typeface="Calibri"/>
            </a:endParaRPr>
          </a:p>
          <a:p>
            <a:pPr marL="285750" indent="-285750">
              <a:buFont typeface="Arial,Sans-Serif"/>
              <a:buChar char="•"/>
            </a:pPr>
            <a:r>
              <a:rPr lang="en-US"/>
              <a:t>The flow of power from the battery can be regulated through the use of the msp432. This microcontroller will interact with the gate drivers to control how much power needs to be fed by the battery.</a:t>
            </a:r>
            <a:endParaRPr lang="en-US">
              <a:cs typeface="Calibri"/>
            </a:endParaRPr>
          </a:p>
          <a:p>
            <a:pPr marL="285750" indent="-285750">
              <a:buFont typeface="Arial,Sans-Serif"/>
              <a:buChar char="•"/>
            </a:pPr>
            <a:r>
              <a:rPr lang="en-US"/>
              <a:t>Capacitors will allow us to counteract the drop of power the load may receive due to changes in solar energy. This way the phone can remain charging even with sudden drops in solar energy.</a:t>
            </a:r>
            <a:endParaRPr lang="en-US">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a:p>
        </p:txBody>
      </p:sp>
    </p:spTree>
    <p:extLst>
      <p:ext uri="{BB962C8B-B14F-4D97-AF65-F5344CB8AC3E}">
        <p14:creationId xmlns:p14="http://schemas.microsoft.com/office/powerpoint/2010/main" val="4085959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This section will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bg1"/>
                </a:solidFill>
              </a:rPr>
              <a:t>the types of circuits we will be using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bg1"/>
                </a:solidFill>
              </a:rPr>
              <a:t>the list of components people might not be familiar with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bg1"/>
                </a:solidFill>
              </a:rPr>
              <a:t>These components will be explained as well as the role they have in the circuit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bg1"/>
                </a:solidFill>
              </a:rPr>
              <a:t>Toward the end of this section, a slide will include a diagram of how the different parts of the circuit will be connected. </a:t>
            </a:r>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a:p>
        </p:txBody>
      </p:sp>
    </p:spTree>
    <p:extLst>
      <p:ext uri="{BB962C8B-B14F-4D97-AF65-F5344CB8AC3E}">
        <p14:creationId xmlns:p14="http://schemas.microsoft.com/office/powerpoint/2010/main" val="639332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other parts used in the project that people might not be familiar with.</a:t>
            </a:r>
          </a:p>
          <a:p>
            <a:pPr marL="171450" indent="-171450">
              <a:buFont typeface="Arial" panose="020B0604020202020204" pitchFamily="34" charset="0"/>
              <a:buChar char="•"/>
            </a:pPr>
            <a:r>
              <a:rPr lang="en-US"/>
              <a:t>L7805CV Voltage Regulator – Designed for 5V at 1.5A. Sets the voltage to 5V specifically and prevents the mobile device from drawing too much power.</a:t>
            </a:r>
          </a:p>
          <a:p>
            <a:pPr marL="171450" indent="-171450">
              <a:buFont typeface="Arial" panose="020B0604020202020204" pitchFamily="34" charset="0"/>
              <a:buChar char="•"/>
            </a:pPr>
            <a:r>
              <a:rPr lang="en-US"/>
              <a:t>MSP-432 Microcontroller – Used to control the gate driver.</a:t>
            </a:r>
          </a:p>
          <a:p>
            <a:pPr marL="171450" indent="-171450">
              <a:buFont typeface="Arial" panose="020B0604020202020204" pitchFamily="34" charset="0"/>
              <a:buChar char="•"/>
            </a:pPr>
            <a:r>
              <a:rPr lang="en-US"/>
              <a:t>USB 2.0 Port – Used only to supply power to the mobile device, no data will be connected.</a:t>
            </a:r>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a:p>
        </p:txBody>
      </p:sp>
    </p:spTree>
    <p:extLst>
      <p:ext uri="{BB962C8B-B14F-4D97-AF65-F5344CB8AC3E}">
        <p14:creationId xmlns:p14="http://schemas.microsoft.com/office/powerpoint/2010/main" val="133225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in more detail what the buck-boost converter does and how it relates to project design.</a:t>
            </a:r>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a:p>
        </p:txBody>
      </p:sp>
    </p:spTree>
    <p:extLst>
      <p:ext uri="{BB962C8B-B14F-4D97-AF65-F5344CB8AC3E}">
        <p14:creationId xmlns:p14="http://schemas.microsoft.com/office/powerpoint/2010/main" val="1590158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OF PRESENTATION STEP 1: DETAILED TECHNICAL PLANS</a:t>
            </a:r>
          </a:p>
        </p:txBody>
      </p:sp>
      <p:sp>
        <p:nvSpPr>
          <p:cNvPr id="4" name="Slide Number Placeholder 3"/>
          <p:cNvSpPr>
            <a:spLocks noGrp="1"/>
          </p:cNvSpPr>
          <p:nvPr>
            <p:ph type="sldNum" sz="quarter" idx="5"/>
          </p:nvPr>
        </p:nvSpPr>
        <p:spPr/>
        <p:txBody>
          <a:bodyPr/>
          <a:lstStyle/>
          <a:p>
            <a:fld id="{FB875ADD-96FF-4B7F-8715-32C295685761}" type="slidenum">
              <a:rPr lang="en-US" smtClean="0"/>
              <a:t>22</a:t>
            </a:fld>
            <a:endParaRPr lang="en-US"/>
          </a:p>
        </p:txBody>
      </p:sp>
    </p:spTree>
    <p:extLst>
      <p:ext uri="{BB962C8B-B14F-4D97-AF65-F5344CB8AC3E}">
        <p14:creationId xmlns:p14="http://schemas.microsoft.com/office/powerpoint/2010/main" val="1480595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START OF PRESENTATION STEP 2: CURRENT PROGRESS</a:t>
            </a:r>
          </a:p>
          <a:p>
            <a:endParaRPr lang="en-US"/>
          </a:p>
        </p:txBody>
      </p:sp>
      <p:sp>
        <p:nvSpPr>
          <p:cNvPr id="4" name="Slide Number Placeholder 3"/>
          <p:cNvSpPr>
            <a:spLocks noGrp="1"/>
          </p:cNvSpPr>
          <p:nvPr>
            <p:ph type="sldNum" sz="quarter" idx="5"/>
          </p:nvPr>
        </p:nvSpPr>
        <p:spPr/>
        <p:txBody>
          <a:bodyPr/>
          <a:lstStyle/>
          <a:p>
            <a:fld id="{FB875ADD-96FF-4B7F-8715-32C295685761}" type="slidenum">
              <a:rPr lang="en-US" smtClean="0"/>
              <a:t>24</a:t>
            </a:fld>
            <a:endParaRPr lang="en-US"/>
          </a:p>
        </p:txBody>
      </p:sp>
    </p:spTree>
    <p:extLst>
      <p:ext uri="{BB962C8B-B14F-4D97-AF65-F5344CB8AC3E}">
        <p14:creationId xmlns:p14="http://schemas.microsoft.com/office/powerpoint/2010/main" val="1413278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This slide will be dedicated to talking about programming the Arduino, what we plan to use it for. For example, we might include that we plan on programming the Arduino to control our gate driver, as well as reading power output from our solar panel to ensure MPPT (this will topic will continue on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We should include pictures or videos of our breadboard layout and maybe even how envision our future layout to look.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endParaRPr lang="en-US"/>
          </a:p>
        </p:txBody>
      </p:sp>
      <p:sp>
        <p:nvSpPr>
          <p:cNvPr id="4" name="Slide Number Placeholder 3"/>
          <p:cNvSpPr>
            <a:spLocks noGrp="1"/>
          </p:cNvSpPr>
          <p:nvPr>
            <p:ph type="sldNum" sz="quarter" idx="5"/>
          </p:nvPr>
        </p:nvSpPr>
        <p:spPr/>
        <p:txBody>
          <a:bodyPr/>
          <a:lstStyle/>
          <a:p>
            <a:fld id="{FB875ADD-96FF-4B7F-8715-32C295685761}" type="slidenum">
              <a:rPr lang="en-US" smtClean="0"/>
              <a:t>25</a:t>
            </a:fld>
            <a:endParaRPr lang="en-US"/>
          </a:p>
        </p:txBody>
      </p:sp>
    </p:spTree>
    <p:extLst>
      <p:ext uri="{BB962C8B-B14F-4D97-AF65-F5344CB8AC3E}">
        <p14:creationId xmlns:p14="http://schemas.microsoft.com/office/powerpoint/2010/main" val="600560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12/12/2023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12/12/2023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pic>
        <p:nvPicPr>
          <p:cNvPr id="8" name="Picture 7" descr="A close up of dots&#10;&#10;Description automatically generated">
            <a:extLst>
              <a:ext uri="{FF2B5EF4-FFF2-40B4-BE49-F238E27FC236}">
                <a16:creationId xmlns:a16="http://schemas.microsoft.com/office/drawing/2014/main" id="{A7778945-CDEB-9A7F-80F5-5A2906972A9A}"/>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9" name="Title 8">
            <a:extLst>
              <a:ext uri="{FF2B5EF4-FFF2-40B4-BE49-F238E27FC236}">
                <a16:creationId xmlns:a16="http://schemas.microsoft.com/office/drawing/2014/main" id="{F8E9930A-72A3-290D-B835-F73AD5366EB8}"/>
              </a:ext>
            </a:extLst>
          </p:cNvPr>
          <p:cNvSpPr>
            <a:spLocks noGrp="1"/>
          </p:cNvSpPr>
          <p:nvPr>
            <p:ph type="title" hasCustomPrompt="1"/>
          </p:nvPr>
        </p:nvSpPr>
        <p:spPr>
          <a:xfrm>
            <a:off x="588195" y="1069675"/>
            <a:ext cx="11015612" cy="1499321"/>
          </a:xfrm>
        </p:spPr>
        <p:txBody>
          <a:bodyPr anchor="b"/>
          <a:lstStyle>
            <a:lvl1pPr>
              <a:defRPr sz="4000"/>
            </a:lvl1pPr>
          </a:lstStyle>
          <a:p>
            <a:r>
              <a:rPr lang="en-US"/>
              <a:t>Click to add title</a:t>
            </a:r>
          </a:p>
        </p:txBody>
      </p:sp>
      <p:sp>
        <p:nvSpPr>
          <p:cNvPr id="4" name="Picture Placeholder 3">
            <a:extLst>
              <a:ext uri="{FF2B5EF4-FFF2-40B4-BE49-F238E27FC236}">
                <a16:creationId xmlns:a16="http://schemas.microsoft.com/office/drawing/2014/main" id="{A7C9DAF4-07EB-3C9A-A08C-3EBC3F87B2AC}"/>
              </a:ext>
            </a:extLst>
          </p:cNvPr>
          <p:cNvSpPr>
            <a:spLocks noGrp="1"/>
          </p:cNvSpPr>
          <p:nvPr>
            <p:ph type="pic" sz="quarter" idx="22"/>
          </p:nvPr>
        </p:nvSpPr>
        <p:spPr>
          <a:xfrm>
            <a:off x="1754768" y="3105917"/>
            <a:ext cx="731520" cy="731520"/>
          </a:xfrm>
        </p:spPr>
        <p:txBody>
          <a:bodyPr/>
          <a:lstStyle>
            <a:lvl1pPr marL="0" indent="0" algn="ctr">
              <a:buNone/>
              <a:defRPr sz="1000"/>
            </a:lvl1pPr>
          </a:lstStyle>
          <a:p>
            <a:r>
              <a:rPr lang="en-US"/>
              <a:t>Click icon to add picture</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238812" y="3893330"/>
            <a:ext cx="3736664" cy="518795"/>
          </a:xfrm>
        </p:spPr>
        <p:txBody>
          <a:bodyPr>
            <a:normAutofit/>
          </a:bodyPr>
          <a:lstStyle>
            <a:lvl1pPr marL="0" indent="0" algn="ctr">
              <a:buNone/>
              <a:defRPr sz="1800" cap="all" spc="300" baseline="0">
                <a:solidFill>
                  <a:schemeClr val="tx1"/>
                </a:solidFill>
              </a:defRPr>
            </a:lvl1pPr>
            <a:lvl2pPr marL="457200" indent="0">
              <a:buNone/>
              <a:defRPr/>
            </a:lvl2pPr>
          </a:lstStyle>
          <a:p>
            <a:pPr lvl="0"/>
            <a:r>
              <a:rPr lang="en-US"/>
              <a:t>CLICK TO add text</a:t>
            </a:r>
          </a:p>
        </p:txBody>
      </p:sp>
      <p:sp>
        <p:nvSpPr>
          <p:cNvPr id="5" name="Picture Placeholder 3">
            <a:extLst>
              <a:ext uri="{FF2B5EF4-FFF2-40B4-BE49-F238E27FC236}">
                <a16:creationId xmlns:a16="http://schemas.microsoft.com/office/drawing/2014/main" id="{89154656-6832-6744-5242-633FFE1D17B7}"/>
              </a:ext>
            </a:extLst>
          </p:cNvPr>
          <p:cNvSpPr>
            <a:spLocks noGrp="1"/>
          </p:cNvSpPr>
          <p:nvPr>
            <p:ph type="pic" sz="quarter" idx="23"/>
          </p:nvPr>
        </p:nvSpPr>
        <p:spPr>
          <a:xfrm>
            <a:off x="5730238" y="3105917"/>
            <a:ext cx="731520" cy="731520"/>
          </a:xfrm>
        </p:spPr>
        <p:txBody>
          <a:bodyPr/>
          <a:lstStyle>
            <a:lvl1pPr marL="0" indent="0" algn="ctr">
              <a:buNone/>
              <a:defRPr sz="1000"/>
            </a:lvl1pPr>
          </a:lstStyle>
          <a:p>
            <a:r>
              <a:rPr lang="en-US"/>
              <a:t>Click icon to add picture</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241056" y="3893330"/>
            <a:ext cx="3736658"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a:t>Click to add text</a:t>
            </a:r>
          </a:p>
        </p:txBody>
      </p:sp>
      <p:sp>
        <p:nvSpPr>
          <p:cNvPr id="7" name="Picture Placeholder 3">
            <a:extLst>
              <a:ext uri="{FF2B5EF4-FFF2-40B4-BE49-F238E27FC236}">
                <a16:creationId xmlns:a16="http://schemas.microsoft.com/office/drawing/2014/main" id="{40271905-3743-286E-3C76-62B0063D5967}"/>
              </a:ext>
            </a:extLst>
          </p:cNvPr>
          <p:cNvSpPr>
            <a:spLocks noGrp="1"/>
          </p:cNvSpPr>
          <p:nvPr>
            <p:ph type="pic" sz="quarter" idx="24"/>
          </p:nvPr>
        </p:nvSpPr>
        <p:spPr>
          <a:xfrm>
            <a:off x="9705712" y="3105917"/>
            <a:ext cx="731520" cy="731520"/>
          </a:xfrm>
        </p:spPr>
        <p:txBody>
          <a:bodyPr/>
          <a:lstStyle>
            <a:lvl1pPr marL="0" indent="0" algn="ctr">
              <a:buNone/>
              <a:defRPr sz="1000"/>
            </a:lvl1pPr>
          </a:lstStyle>
          <a:p>
            <a:r>
              <a:rPr lang="en-US"/>
              <a:t>Click icon to add picture</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216525" y="3893330"/>
            <a:ext cx="3736663"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a:t>Click to add text</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chorCtr="0">
            <a:noAutofit/>
          </a:bodyPr>
          <a:lstStyle>
            <a:lvl1pPr marL="0" indent="0" algn="ctr">
              <a:lnSpc>
                <a:spcPct val="100000"/>
              </a:lnSpc>
              <a:spcBef>
                <a:spcPts val="0"/>
              </a:spcBef>
              <a:buNone/>
              <a:defRPr sz="1800" cap="all" spc="300" baseline="0">
                <a:solidFill>
                  <a:schemeClr val="tx1"/>
                </a:solidFill>
              </a:defRPr>
            </a:lvl1pPr>
            <a:lvl2pPr marL="457200" indent="0">
              <a:buNone/>
              <a:defRPr/>
            </a:lvl2pPr>
          </a:lstStyle>
          <a:p>
            <a:pPr lvl="0"/>
            <a:r>
              <a:rPr lang="en-US"/>
              <a:t>Click to add subtitle</a:t>
            </a:r>
          </a:p>
        </p:txBody>
      </p:sp>
    </p:spTree>
    <p:extLst>
      <p:ext uri="{BB962C8B-B14F-4D97-AF65-F5344CB8AC3E}">
        <p14:creationId xmlns:p14="http://schemas.microsoft.com/office/powerpoint/2010/main" val="161045257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E4A3-5566-43FE-A59F-2C4F4FE7F32A}"/>
              </a:ext>
            </a:extLst>
          </p:cNvPr>
          <p:cNvSpPr>
            <a:spLocks noGrp="1"/>
          </p:cNvSpPr>
          <p:nvPr>
            <p:ph type="title" hasCustomPrompt="1"/>
          </p:nvPr>
        </p:nvSpPr>
        <p:spPr>
          <a:xfrm>
            <a:off x="6095999" y="24572"/>
            <a:ext cx="5897217" cy="1471703"/>
          </a:xfrm>
        </p:spPr>
        <p:txBody>
          <a:bodyPr lIns="91440" rIns="91440" anchor="b" anchorCtr="0">
            <a:noAutofit/>
          </a:bodyPr>
          <a:lstStyle>
            <a:lvl1pPr algn="l">
              <a:lnSpc>
                <a:spcPct val="100000"/>
              </a:lnSpc>
              <a:spcBef>
                <a:spcPts val="0"/>
              </a:spcBef>
              <a:defRPr sz="3200">
                <a:solidFill>
                  <a:schemeClr val="tx1"/>
                </a:solidFill>
              </a:defRPr>
            </a:lvl1pPr>
          </a:lstStyle>
          <a:p>
            <a:r>
              <a:rPr lang="en-US"/>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a:t>Click to add picture</a:t>
            </a:r>
          </a:p>
        </p:txBody>
      </p:sp>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195395"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l">
              <a:lnSpc>
                <a:spcPct val="100000"/>
              </a:lnSpc>
              <a:spcBef>
                <a:spcPts val="0"/>
              </a:spcBef>
              <a:buNone/>
              <a:defRPr lang="en-US" sz="1400" cap="all" spc="300" baseline="0" dirty="0">
                <a:solidFill>
                  <a:schemeClr val="lt1"/>
                </a:solidFill>
              </a:defRPr>
            </a:lvl1pPr>
          </a:lstStyle>
          <a:p>
            <a:pPr lvl="0"/>
            <a:r>
              <a:rPr lang="en-US"/>
              <a:t>Click to add subtitle</a:t>
            </a:r>
          </a:p>
        </p:txBody>
      </p:sp>
      <p:sp>
        <p:nvSpPr>
          <p:cNvPr id="4" name="Text Placeholder 3">
            <a:extLst>
              <a:ext uri="{FF2B5EF4-FFF2-40B4-BE49-F238E27FC236}">
                <a16:creationId xmlns:a16="http://schemas.microsoft.com/office/drawing/2014/main" id="{214E20AE-BE16-CA42-4851-31C48D64A60F}"/>
              </a:ext>
            </a:extLst>
          </p:cNvPr>
          <p:cNvSpPr>
            <a:spLocks noGrp="1"/>
          </p:cNvSpPr>
          <p:nvPr>
            <p:ph type="body" sz="quarter" idx="17" hasCustomPrompt="1"/>
          </p:nvPr>
        </p:nvSpPr>
        <p:spPr>
          <a:xfrm>
            <a:off x="6096000" y="2782674"/>
            <a:ext cx="4122755" cy="2693678"/>
          </a:xfrm>
        </p:spPr>
        <p:txBody>
          <a:bodyPr/>
          <a:lstStyle>
            <a:lvl1pPr marL="0" indent="0">
              <a:lnSpc>
                <a:spcPct val="100000"/>
              </a:lnSpc>
              <a:buNone/>
              <a:defRPr/>
            </a:lvl1pPr>
          </a:lstStyle>
          <a:p>
            <a:pPr lvl="0"/>
            <a:r>
              <a:rPr lang="en-US"/>
              <a:t>Click to add text</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Tree>
    <p:extLst>
      <p:ext uri="{BB962C8B-B14F-4D97-AF65-F5344CB8AC3E}">
        <p14:creationId xmlns:p14="http://schemas.microsoft.com/office/powerpoint/2010/main" val="2643252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1135465"/>
            <a:ext cx="5012987" cy="2788704"/>
          </a:xfrm>
        </p:spPr>
        <p:txBody>
          <a:bodyPr anchor="b"/>
          <a:lstStyle>
            <a:lvl1pPr algn="l">
              <a:defRPr sz="6000" spc="300"/>
            </a:lvl1pPr>
          </a:lstStyle>
          <a:p>
            <a:r>
              <a:rPr lang="en-US"/>
              <a:t>Click to 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t"/>
          <a:lstStyle>
            <a:lvl1pPr marL="0" indent="0" algn="ctr">
              <a:buNone/>
              <a:defRPr/>
            </a:lvl1pPr>
          </a:lstStyle>
          <a:p>
            <a:r>
              <a:rPr lang="en-US"/>
              <a:t>Click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012987"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l">
              <a:lnSpc>
                <a:spcPct val="100000"/>
              </a:lnSpc>
              <a:buNone/>
              <a:defRPr sz="1400" cap="all"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2453013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a:t>Click to add title</a:t>
            </a:r>
          </a:p>
        </p:txBody>
      </p:sp>
      <p:sp>
        <p:nvSpPr>
          <p:cNvPr id="6" name="Content Placeholder 5">
            <a:extLst>
              <a:ext uri="{FF2B5EF4-FFF2-40B4-BE49-F238E27FC236}">
                <a16:creationId xmlns:a16="http://schemas.microsoft.com/office/drawing/2014/main" id="{79311A09-391F-D047-3028-E943A9964039}"/>
              </a:ext>
            </a:extLst>
          </p:cNvPr>
          <p:cNvSpPr>
            <a:spLocks noGrp="1"/>
          </p:cNvSpPr>
          <p:nvPr>
            <p:ph sz="quarter" idx="12" hasCustomPrompt="1"/>
          </p:nvPr>
        </p:nvSpPr>
        <p:spPr>
          <a:xfrm>
            <a:off x="593727" y="1591703"/>
            <a:ext cx="11002962" cy="4764647"/>
          </a:xfrm>
        </p:spPr>
        <p:txBody>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1058069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156E-BE02-9BBA-0763-EE0EC2287746}"/>
              </a:ext>
            </a:extLst>
          </p:cNvPr>
          <p:cNvSpPr>
            <a:spLocks noGrp="1"/>
          </p:cNvSpPr>
          <p:nvPr>
            <p:ph type="title" hasCustomPrompt="1"/>
          </p:nvPr>
        </p:nvSpPr>
        <p:spPr>
          <a:xfrm>
            <a:off x="469107" y="50241"/>
            <a:ext cx="11265694" cy="1304544"/>
          </a:xfrm>
        </p:spPr>
        <p:txBody>
          <a:bodyPr anchor="b" anchorCtr="0"/>
          <a:lstStyle>
            <a:lvl1pPr>
              <a:defRPr sz="4800"/>
            </a:lvl1pPr>
          </a:lstStyle>
          <a:p>
            <a:r>
              <a:rPr lang="en-US"/>
              <a:t>Click to add title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hasCustomPrompt="1"/>
          </p:nvPr>
        </p:nvSpPr>
        <p:spPr>
          <a:xfrm>
            <a:off x="469900" y="1638300"/>
            <a:ext cx="5156200" cy="1892300"/>
          </a:xfrm>
        </p:spPr>
        <p:txBody>
          <a:bodyPr>
            <a:normAutofit/>
          </a:bodyPr>
          <a:lstStyle>
            <a:lvl1pPr marL="0" indent="0" algn="ctr">
              <a:buNone/>
              <a:defRPr/>
            </a:lvl1pPr>
          </a:lstStyle>
          <a:p>
            <a:r>
              <a:rPr lang="en-US"/>
              <a:t>Click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hasCustomPrompt="1"/>
          </p:nvPr>
        </p:nvSpPr>
        <p:spPr>
          <a:xfrm>
            <a:off x="469107" y="3864355"/>
            <a:ext cx="5157787" cy="494506"/>
          </a:xfrm>
        </p:spPr>
        <p:txBody>
          <a:bodyPr>
            <a:normAutofit/>
          </a:bodyPr>
          <a:lstStyle>
            <a:lvl1pPr marL="0" indent="0">
              <a:buNone/>
              <a:defRPr sz="2400" cap="all" spc="300" baseline="0"/>
            </a:lvl1pPr>
          </a:lstStyle>
          <a:p>
            <a:pPr lvl="0"/>
            <a:r>
              <a:rPr lang="en-US" spc="300">
                <a:solidFill>
                  <a:schemeClr val="tx1"/>
                </a:solidFill>
              </a:rPr>
              <a:t>Click to add text</a:t>
            </a:r>
          </a:p>
        </p:txBody>
      </p:sp>
      <p:sp>
        <p:nvSpPr>
          <p:cNvPr id="4" name="Content Placeholder 3">
            <a:extLst>
              <a:ext uri="{FF2B5EF4-FFF2-40B4-BE49-F238E27FC236}">
                <a16:creationId xmlns:a16="http://schemas.microsoft.com/office/drawing/2014/main" id="{53343E54-D2B8-A019-ACD6-6F79A320E77C}"/>
              </a:ext>
            </a:extLst>
          </p:cNvPr>
          <p:cNvSpPr>
            <a:spLocks noGrp="1"/>
          </p:cNvSpPr>
          <p:nvPr>
            <p:ph sz="quarter" idx="13" hasCustomPrompt="1"/>
          </p:nvPr>
        </p:nvSpPr>
        <p:spPr>
          <a:xfrm>
            <a:off x="469900" y="4471988"/>
            <a:ext cx="5156200" cy="1997075"/>
          </a:xfrm>
        </p:spPr>
        <p:txBody>
          <a:bodyPr/>
          <a:lstStyle>
            <a:lvl1pPr marL="228600" indent="-228600">
              <a:lnSpc>
                <a:spcPct val="100000"/>
              </a:lnSpc>
              <a:spcBef>
                <a:spcPts val="1000"/>
              </a:spcBef>
              <a:buFont typeface="Wingdings" panose="05000000000000000000" pitchFamily="2" charset="2"/>
              <a:buChar char="§"/>
              <a:defRPr sz="1400"/>
            </a:lvl1pPr>
            <a:lvl2pPr marL="228600" indent="-228600">
              <a:lnSpc>
                <a:spcPct val="100000"/>
              </a:lnSpc>
              <a:spcBef>
                <a:spcPts val="1000"/>
              </a:spcBef>
              <a:buFont typeface="Wingdings" panose="05000000000000000000" pitchFamily="2" charset="2"/>
              <a:buChar char="§"/>
              <a:defRPr sz="1400"/>
            </a:lvl2pPr>
            <a:lvl3pPr marL="228600" indent="-228600">
              <a:lnSpc>
                <a:spcPct val="100000"/>
              </a:lnSpc>
              <a:spcBef>
                <a:spcPts val="1000"/>
              </a:spcBef>
              <a:buFont typeface="Wingdings" panose="05000000000000000000" pitchFamily="2" charset="2"/>
              <a:buChar char="§"/>
              <a:defRPr sz="1400"/>
            </a:lvl3pPr>
            <a:lvl4pPr marL="228600" indent="-228600">
              <a:lnSpc>
                <a:spcPct val="100000"/>
              </a:lnSpc>
              <a:spcBef>
                <a:spcPts val="1000"/>
              </a:spcBef>
              <a:buFont typeface="Wingdings" panose="05000000000000000000" pitchFamily="2" charset="2"/>
              <a:buChar char="§"/>
              <a:defRPr sz="1400"/>
            </a:lvl4pPr>
            <a:lvl5pPr marL="228600" indent="-228600">
              <a:lnSpc>
                <a:spcPct val="100000"/>
              </a:lnSpc>
              <a:spcBef>
                <a:spcPts val="1000"/>
              </a:spcBef>
              <a:buFont typeface="Wingdings" panose="05000000000000000000" pitchFamily="2" charset="2"/>
              <a:buChar char="§"/>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hasCustomPrompt="1"/>
          </p:nvPr>
        </p:nvSpPr>
        <p:spPr>
          <a:xfrm>
            <a:off x="6559826" y="1638300"/>
            <a:ext cx="5174975" cy="1892300"/>
          </a:xfrm>
        </p:spPr>
        <p:txBody>
          <a:bodyPr>
            <a:normAutofit/>
          </a:bodyPr>
          <a:lstStyle>
            <a:lvl1pPr marL="0" indent="0" algn="ctr">
              <a:buNone/>
              <a:defRPr/>
            </a:lvl1pPr>
          </a:lstStyle>
          <a:p>
            <a:r>
              <a:rPr lang="en-US"/>
              <a:t>Click to add picture</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hasCustomPrompt="1"/>
          </p:nvPr>
        </p:nvSpPr>
        <p:spPr>
          <a:xfrm>
            <a:off x="6559826" y="3864355"/>
            <a:ext cx="5174975" cy="494506"/>
          </a:xfrm>
        </p:spPr>
        <p:txBody>
          <a:bodyPr>
            <a:normAutofit/>
          </a:bodyPr>
          <a:lstStyle>
            <a:lvl1pPr marL="0" indent="0">
              <a:buNone/>
              <a:defRPr sz="2400" cap="all" spc="300" baseline="0"/>
            </a:lvl1pPr>
          </a:lstStyle>
          <a:p>
            <a:pPr lvl="0"/>
            <a:r>
              <a:rPr lang="en-US" spc="300">
                <a:solidFill>
                  <a:schemeClr val="tx1"/>
                </a:solidFill>
              </a:rPr>
              <a:t>Click to add text</a:t>
            </a:r>
          </a:p>
        </p:txBody>
      </p:sp>
      <p:sp>
        <p:nvSpPr>
          <p:cNvPr id="5" name="Content Placeholder 3">
            <a:extLst>
              <a:ext uri="{FF2B5EF4-FFF2-40B4-BE49-F238E27FC236}">
                <a16:creationId xmlns:a16="http://schemas.microsoft.com/office/drawing/2014/main" id="{155348AE-D0F6-8964-FB7A-612A611AD671}"/>
              </a:ext>
            </a:extLst>
          </p:cNvPr>
          <p:cNvSpPr>
            <a:spLocks noGrp="1"/>
          </p:cNvSpPr>
          <p:nvPr>
            <p:ph sz="quarter" idx="14" hasCustomPrompt="1"/>
          </p:nvPr>
        </p:nvSpPr>
        <p:spPr>
          <a:xfrm>
            <a:off x="6559827" y="4471988"/>
            <a:ext cx="5174974" cy="1997075"/>
          </a:xfrm>
        </p:spPr>
        <p:txBody>
          <a:bodyPr/>
          <a:lstStyle>
            <a:lvl1pPr marL="228600" indent="-228600">
              <a:lnSpc>
                <a:spcPct val="100000"/>
              </a:lnSpc>
              <a:spcBef>
                <a:spcPts val="1000"/>
              </a:spcBef>
              <a:buFont typeface="Wingdings" panose="05000000000000000000" pitchFamily="2" charset="2"/>
              <a:buChar char="§"/>
              <a:defRPr sz="1400"/>
            </a:lvl1pPr>
            <a:lvl2pPr marL="228600" indent="-228600">
              <a:lnSpc>
                <a:spcPct val="100000"/>
              </a:lnSpc>
              <a:spcBef>
                <a:spcPts val="1000"/>
              </a:spcBef>
              <a:buFont typeface="Wingdings" panose="05000000000000000000" pitchFamily="2" charset="2"/>
              <a:buChar char="§"/>
              <a:defRPr sz="1400"/>
            </a:lvl2pPr>
            <a:lvl3pPr marL="228600" indent="-228600">
              <a:lnSpc>
                <a:spcPct val="100000"/>
              </a:lnSpc>
              <a:spcBef>
                <a:spcPts val="1000"/>
              </a:spcBef>
              <a:buFont typeface="Wingdings" panose="05000000000000000000" pitchFamily="2" charset="2"/>
              <a:buChar char="§"/>
              <a:defRPr sz="1400"/>
            </a:lvl3pPr>
            <a:lvl4pPr marL="228600" indent="-228600">
              <a:lnSpc>
                <a:spcPct val="100000"/>
              </a:lnSpc>
              <a:spcBef>
                <a:spcPts val="1000"/>
              </a:spcBef>
              <a:buFont typeface="Wingdings" panose="05000000000000000000" pitchFamily="2" charset="2"/>
              <a:buChar char="§"/>
              <a:defRPr sz="1400"/>
            </a:lvl4pPr>
            <a:lvl5pPr marL="228600" indent="-228600">
              <a:lnSpc>
                <a:spcPct val="100000"/>
              </a:lnSpc>
              <a:spcBef>
                <a:spcPts val="1000"/>
              </a:spcBef>
              <a:buFont typeface="Wingdings" panose="05000000000000000000" pitchFamily="2" charset="2"/>
              <a:buChar char="§"/>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430428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B0BF-E38F-E2A3-143D-4B77377FE7E4}"/>
              </a:ext>
            </a:extLst>
          </p:cNvPr>
          <p:cNvSpPr>
            <a:spLocks noGrp="1"/>
          </p:cNvSpPr>
          <p:nvPr>
            <p:ph type="title" hasCustomPrompt="1"/>
          </p:nvPr>
        </p:nvSpPr>
        <p:spPr>
          <a:xfrm>
            <a:off x="950073" y="40193"/>
            <a:ext cx="10281172" cy="1316334"/>
          </a:xfrm>
        </p:spPr>
        <p:txBody>
          <a:bodyPr anchor="b" anchorCtr="0"/>
          <a:lstStyle>
            <a:lvl1pPr>
              <a:defRPr sz="4800"/>
            </a:lvl1pPr>
          </a:lstStyle>
          <a:p>
            <a:r>
              <a:rPr lang="en-US"/>
              <a:t>Click to add title</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hasCustomPrompt="1"/>
          </p:nvPr>
        </p:nvSpPr>
        <p:spPr>
          <a:xfrm>
            <a:off x="960438" y="1624013"/>
            <a:ext cx="3108325" cy="1892300"/>
          </a:xfrm>
        </p:spPr>
        <p:txBody>
          <a:bodyPr>
            <a:normAutofit/>
          </a:bodyPr>
          <a:lstStyle>
            <a:lvl1pPr marL="0" indent="0" algn="ctr">
              <a:buNone/>
              <a:defRPr sz="1400"/>
            </a:lvl1pPr>
          </a:lstStyle>
          <a:p>
            <a:r>
              <a:rPr lang="en-US"/>
              <a:t>Click to add picture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ADD TEXT</a:t>
            </a:r>
          </a:p>
        </p:txBody>
      </p:sp>
      <p:sp>
        <p:nvSpPr>
          <p:cNvPr id="3" name="Text Placeholder 27">
            <a:extLst>
              <a:ext uri="{FF2B5EF4-FFF2-40B4-BE49-F238E27FC236}">
                <a16:creationId xmlns:a16="http://schemas.microsoft.com/office/drawing/2014/main" id="{45BAD2EF-B428-1883-5F6B-BA8B3A18D3C8}"/>
              </a:ext>
            </a:extLst>
          </p:cNvPr>
          <p:cNvSpPr>
            <a:spLocks noGrp="1"/>
          </p:cNvSpPr>
          <p:nvPr>
            <p:ph type="body" sz="quarter" idx="17" hasCustomPrompt="1"/>
          </p:nvPr>
        </p:nvSpPr>
        <p:spPr>
          <a:xfrm>
            <a:off x="950073"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add text</a:t>
            </a:r>
          </a:p>
          <a:p>
            <a:pPr lvl="0"/>
            <a:r>
              <a:rPr lang="en-US"/>
              <a:t>Second</a:t>
            </a:r>
          </a:p>
          <a:p>
            <a:pPr lvl="0"/>
            <a:r>
              <a:rPr lang="en-US"/>
              <a:t>Third</a:t>
            </a:r>
          </a:p>
          <a:p>
            <a:pPr lvl="0"/>
            <a:r>
              <a:rPr lang="en-US"/>
              <a:t>Fourth</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hasCustomPrompt="1"/>
          </p:nvPr>
        </p:nvSpPr>
        <p:spPr>
          <a:xfrm>
            <a:off x="4542155" y="1623219"/>
            <a:ext cx="3108325" cy="1892300"/>
          </a:xfrm>
        </p:spPr>
        <p:txBody>
          <a:bodyPr>
            <a:normAutofit/>
          </a:bodyPr>
          <a:lstStyle>
            <a:lvl1pPr marL="0" indent="0" algn="ctr">
              <a:buNone/>
              <a:defRPr sz="1400"/>
            </a:lvl1pPr>
          </a:lstStyle>
          <a:p>
            <a:r>
              <a:rPr lang="en-US"/>
              <a:t>Click to add picture</a:t>
            </a:r>
          </a:p>
        </p:txBody>
      </p:sp>
      <p:sp>
        <p:nvSpPr>
          <p:cNvPr id="4" name="Text Placeholder 27">
            <a:extLst>
              <a:ext uri="{FF2B5EF4-FFF2-40B4-BE49-F238E27FC236}">
                <a16:creationId xmlns:a16="http://schemas.microsoft.com/office/drawing/2014/main" id="{BD42366C-60A0-D39C-8592-69A1576D0757}"/>
              </a:ext>
            </a:extLst>
          </p:cNvPr>
          <p:cNvSpPr>
            <a:spLocks noGrp="1"/>
          </p:cNvSpPr>
          <p:nvPr>
            <p:ph type="body" sz="quarter" idx="18" hasCustomPrompt="1"/>
          </p:nvPr>
        </p:nvSpPr>
        <p:spPr>
          <a:xfrm>
            <a:off x="4541837"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ADD TEXT</a:t>
            </a:r>
          </a:p>
        </p:txBody>
      </p:sp>
      <p:sp>
        <p:nvSpPr>
          <p:cNvPr id="5" name="Text Placeholder 27">
            <a:extLst>
              <a:ext uri="{FF2B5EF4-FFF2-40B4-BE49-F238E27FC236}">
                <a16:creationId xmlns:a16="http://schemas.microsoft.com/office/drawing/2014/main" id="{A25B6479-6C48-F3A7-D96C-55AD3C97080D}"/>
              </a:ext>
            </a:extLst>
          </p:cNvPr>
          <p:cNvSpPr>
            <a:spLocks noGrp="1"/>
          </p:cNvSpPr>
          <p:nvPr>
            <p:ph type="body" sz="quarter" idx="19" hasCustomPrompt="1"/>
          </p:nvPr>
        </p:nvSpPr>
        <p:spPr>
          <a:xfrm>
            <a:off x="4531789"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add text</a:t>
            </a:r>
          </a:p>
          <a:p>
            <a:pPr lvl="0"/>
            <a:r>
              <a:rPr lang="en-US"/>
              <a:t>Second</a:t>
            </a:r>
          </a:p>
          <a:p>
            <a:pPr lvl="0"/>
            <a:r>
              <a:rPr lang="en-US"/>
              <a:t>Third</a:t>
            </a:r>
          </a:p>
          <a:p>
            <a:pPr lvl="0"/>
            <a:r>
              <a:rPr lang="en-US"/>
              <a:t>Fourth</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hasCustomPrompt="1"/>
          </p:nvPr>
        </p:nvSpPr>
        <p:spPr>
          <a:xfrm>
            <a:off x="8122920" y="1623219"/>
            <a:ext cx="3108325" cy="1892300"/>
          </a:xfrm>
        </p:spPr>
        <p:txBody>
          <a:bodyPr>
            <a:normAutofit/>
          </a:bodyPr>
          <a:lstStyle>
            <a:lvl1pPr marL="0" indent="0" algn="ctr">
              <a:buNone/>
              <a:defRPr sz="1400"/>
            </a:lvl1pPr>
          </a:lstStyle>
          <a:p>
            <a:r>
              <a:rPr lang="en-US"/>
              <a:t>Click to add picture</a:t>
            </a:r>
          </a:p>
        </p:txBody>
      </p:sp>
      <p:sp>
        <p:nvSpPr>
          <p:cNvPr id="6" name="Text Placeholder 27">
            <a:extLst>
              <a:ext uri="{FF2B5EF4-FFF2-40B4-BE49-F238E27FC236}">
                <a16:creationId xmlns:a16="http://schemas.microsoft.com/office/drawing/2014/main" id="{3C134F8D-319C-699E-00ED-2C497397EEF7}"/>
              </a:ext>
            </a:extLst>
          </p:cNvPr>
          <p:cNvSpPr>
            <a:spLocks noGrp="1"/>
          </p:cNvSpPr>
          <p:nvPr>
            <p:ph type="body" sz="quarter" idx="20" hasCustomPrompt="1"/>
          </p:nvPr>
        </p:nvSpPr>
        <p:spPr>
          <a:xfrm>
            <a:off x="8122919"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ADD TEXT</a:t>
            </a:r>
          </a:p>
        </p:txBody>
      </p:sp>
      <p:sp>
        <p:nvSpPr>
          <p:cNvPr id="7" name="Text Placeholder 27">
            <a:extLst>
              <a:ext uri="{FF2B5EF4-FFF2-40B4-BE49-F238E27FC236}">
                <a16:creationId xmlns:a16="http://schemas.microsoft.com/office/drawing/2014/main" id="{52A27F04-C302-800F-5FE5-9B7FA2DBED45}"/>
              </a:ext>
            </a:extLst>
          </p:cNvPr>
          <p:cNvSpPr>
            <a:spLocks noGrp="1"/>
          </p:cNvSpPr>
          <p:nvPr>
            <p:ph type="body" sz="quarter" idx="21" hasCustomPrompt="1"/>
          </p:nvPr>
        </p:nvSpPr>
        <p:spPr>
          <a:xfrm>
            <a:off x="8112871"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add text</a:t>
            </a:r>
          </a:p>
          <a:p>
            <a:pPr lvl="0"/>
            <a:r>
              <a:rPr lang="en-US"/>
              <a:t>Second</a:t>
            </a:r>
          </a:p>
          <a:p>
            <a:pPr lvl="0"/>
            <a:r>
              <a:rPr lang="en-US"/>
              <a:t>Third</a:t>
            </a:r>
          </a:p>
          <a:p>
            <a:pPr lvl="0"/>
            <a:r>
              <a:rPr lang="en-US"/>
              <a:t>Fourth</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3451446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nchor="t"/>
          <a:lstStyle>
            <a:lvl1pPr marL="0" indent="0" algn="ctr">
              <a:buNone/>
              <a:defRPr/>
            </a:lvl1pPr>
          </a:lstStyle>
          <a:p>
            <a:r>
              <a:rPr lang="en-US"/>
              <a:t>Click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hasCustomPrompt="1"/>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lgn="ctr">
              <a:defRPr sz="1400" spc="300" baseline="0">
                <a:latin typeface="+mn-lt"/>
              </a:defRPr>
            </a:lvl1pPr>
          </a:lstStyle>
          <a:p>
            <a:pPr lvl="0"/>
            <a:r>
              <a:rPr lang="en-US"/>
              <a:t>Click to add subtitle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bIns="274320" anchor="b">
            <a:normAutofit/>
          </a:bodyPr>
          <a:lstStyle>
            <a:lvl1pPr marL="0" indent="0" algn="ctr">
              <a:buNone/>
              <a:defRPr sz="3200" cap="all" baseline="0"/>
            </a:lvl1pPr>
          </a:lstStyle>
          <a:p>
            <a:pPr lvl="0"/>
            <a:r>
              <a:rPr lang="en-US"/>
              <a:t>Click to add title</a:t>
            </a:r>
          </a:p>
        </p:txBody>
      </p:sp>
    </p:spTree>
    <p:extLst>
      <p:ext uri="{BB962C8B-B14F-4D97-AF65-F5344CB8AC3E}">
        <p14:creationId xmlns:p14="http://schemas.microsoft.com/office/powerpoint/2010/main" val="36320327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20" y="136525"/>
            <a:ext cx="4846320" cy="1692311"/>
          </a:xfrm>
        </p:spPr>
        <p:txBody>
          <a:bodyPr anchor="b" anchorCtr="0">
            <a:noAutofit/>
          </a:bodyPr>
          <a:lstStyle>
            <a:lvl1pPr algn="l">
              <a:lnSpc>
                <a:spcPct val="100000"/>
              </a:lnSpc>
              <a:spcBef>
                <a:spcPts val="1000"/>
              </a:spcBef>
              <a:defRPr sz="3200" baseline="0"/>
            </a:lvl1pPr>
          </a:lstStyle>
          <a:p>
            <a:r>
              <a:rPr lang="en-US"/>
              <a:t>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58000"/>
          </a:xfrm>
          <a:prstGeom prst="parallelogram">
            <a:avLst/>
          </a:prstGeom>
          <a:effectLst/>
        </p:spPr>
        <p:txBody>
          <a:bodyPr anchor="t"/>
          <a:lstStyle>
            <a:lvl1pPr marL="0" indent="0" algn="ctr">
              <a:buNone/>
              <a:defRPr/>
            </a:lvl1pPr>
          </a:lstStyle>
          <a:p>
            <a:r>
              <a:rPr lang="en-US"/>
              <a:t>Click to add picture</a:t>
            </a:r>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rmAutofit/>
          </a:bodyPr>
          <a:lstStyle>
            <a:lvl1pPr marL="0" indent="0">
              <a:buNone/>
              <a:defRPr sz="1800" cap="all" spc="300" baseline="0"/>
            </a:lvl1pPr>
          </a:lstStyle>
          <a:p>
            <a:pPr lvl="0"/>
            <a:r>
              <a:rPr lang="en-US"/>
              <a:t>Click to add text</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620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lstStyle>
            <a:lvl1pPr marL="0" indent="0" algn="ctr">
              <a:buNone/>
              <a:defRPr/>
            </a:lvl1pPr>
          </a:lstStyle>
          <a:p>
            <a:r>
              <a:rPr lang="en-US"/>
              <a:t>Click to add picture</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1060315"/>
            <a:ext cx="11490325" cy="2218959"/>
          </a:xfrm>
        </p:spPr>
        <p:txBody>
          <a:bodyPr anchor="b" anchorCtr="0">
            <a:noAutofit/>
          </a:bodyPr>
          <a:lstStyle>
            <a:lvl1pPr>
              <a:lnSpc>
                <a:spcPct val="150000"/>
              </a:lnSpc>
              <a:spcBef>
                <a:spcPts val="1000"/>
              </a:spcBef>
              <a:defRPr sz="4000" cap="all" spc="300" baseline="0"/>
            </a:lvl1pPr>
          </a:lstStyle>
          <a:p>
            <a:r>
              <a:rPr lang="en-US"/>
              <a:t>Click to add title</a:t>
            </a:r>
          </a:p>
        </p:txBody>
      </p:sp>
      <p:sp>
        <p:nvSpPr>
          <p:cNvPr id="5" name="Text Placeholder 4">
            <a:extLst>
              <a:ext uri="{FF2B5EF4-FFF2-40B4-BE49-F238E27FC236}">
                <a16:creationId xmlns:a16="http://schemas.microsoft.com/office/drawing/2014/main" id="{8CE4A8DD-9B42-2F05-285B-2BC137F74943}"/>
              </a:ext>
            </a:extLst>
          </p:cNvPr>
          <p:cNvSpPr>
            <a:spLocks noGrp="1"/>
          </p:cNvSpPr>
          <p:nvPr>
            <p:ph type="body" sz="quarter" idx="13" hasCustomPrompt="1"/>
          </p:nvPr>
        </p:nvSpPr>
        <p:spPr>
          <a:xfrm>
            <a:off x="3512344" y="3700222"/>
            <a:ext cx="5167313" cy="603250"/>
          </a:xfrm>
          <a:gradFill>
            <a:gsLst>
              <a:gs pos="0">
                <a:schemeClr val="accent5"/>
              </a:gs>
              <a:gs pos="45000">
                <a:schemeClr val="accent1"/>
              </a:gs>
              <a:gs pos="100000">
                <a:schemeClr val="accent2"/>
              </a:gs>
            </a:gsLst>
            <a:lin ang="10800000" scaled="0"/>
          </a:gradFill>
        </p:spPr>
        <p:txBody>
          <a:bodyPr anchor="ctr" anchorCtr="0"/>
          <a:lstStyle>
            <a:lvl1pPr marL="0" indent="0" algn="ctr">
              <a:lnSpc>
                <a:spcPct val="100000"/>
              </a:lnSpc>
              <a:spcBef>
                <a:spcPts val="0"/>
              </a:spcBef>
              <a:buNone/>
              <a:defRPr sz="1800" cap="all" spc="300" baseline="0"/>
            </a:lvl1pPr>
          </a:lstStyle>
          <a:p>
            <a:pPr lvl="0"/>
            <a:r>
              <a:rPr lang="en-US"/>
              <a:t>Click to add subtitle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922140"/>
            <a:ext cx="5167313" cy="848311"/>
          </a:xfrm>
        </p:spPr>
        <p:txBody>
          <a:bodyPr>
            <a:normAutofit/>
          </a:bodyPr>
          <a:lstStyle>
            <a:lvl1pPr marL="0" indent="0" algn="ctr">
              <a:buNone/>
              <a:defRPr sz="1800" spc="300">
                <a:solidFill>
                  <a:schemeClr val="tx1"/>
                </a:solidFill>
              </a:defRPr>
            </a:lvl1pPr>
            <a:lvl2pPr marL="457200" indent="0">
              <a:buNone/>
              <a:defRPr/>
            </a:lvl2pPr>
          </a:lstStyle>
          <a:p>
            <a:pPr lvl="0"/>
            <a:r>
              <a:rPr lang="en-US"/>
              <a:t>Click to add text</a:t>
            </a:r>
          </a:p>
        </p:txBody>
      </p:sp>
    </p:spTree>
    <p:extLst>
      <p:ext uri="{BB962C8B-B14F-4D97-AF65-F5344CB8AC3E}">
        <p14:creationId xmlns:p14="http://schemas.microsoft.com/office/powerpoint/2010/main" val="365213206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12/12/2023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12/12/2023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12/12/2023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7.xml"/><Relationship Id="rId4" Type="http://schemas.openxmlformats.org/officeDocument/2006/relationships/image" Target="../media/image35.jpe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microsoft.com/office/2007/relationships/hdphoto" Target="../media/hdphoto4.wdp"/></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microsoft.com/office/2007/relationships/hdphoto" Target="../media/hdphoto5.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482601" y="4500035"/>
            <a:ext cx="10993549" cy="895244"/>
          </a:xfrm>
        </p:spPr>
        <p:txBody>
          <a:bodyPr>
            <a:noAutofit/>
          </a:bodyPr>
          <a:lstStyle/>
          <a:p>
            <a:r>
              <a:rPr lang="en-US" sz="4000">
                <a:solidFill>
                  <a:schemeClr val="bg1"/>
                </a:solidFill>
              </a:rPr>
              <a:t>EE 2240 Sophomore Design laboratory</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895244"/>
          </a:xfrm>
        </p:spPr>
        <p:txBody>
          <a:bodyPr>
            <a:normAutofit/>
          </a:bodyPr>
          <a:lstStyle/>
          <a:p>
            <a:r>
              <a:rPr lang="en-US">
                <a:solidFill>
                  <a:srgbClr val="7CEBFF"/>
                </a:solidFill>
              </a:rPr>
              <a:t>Section 002, Spring 2023                                                             Team members: </a:t>
            </a:r>
            <a:r>
              <a:rPr lang="en-US">
                <a:solidFill>
                  <a:schemeClr val="bg1">
                    <a:lumMod val="95000"/>
                  </a:schemeClr>
                </a:solidFill>
              </a:rPr>
              <a:t>Jose, Binh, Jonathan, Devin</a:t>
            </a:r>
            <a:endParaRPr lang="en-US">
              <a:solidFill>
                <a:schemeClr val="bg1">
                  <a:lumMod val="95000"/>
                </a:schemeClr>
              </a:solidFill>
              <a:sym typeface="Wingdings" panose="05000000000000000000" pitchFamily="2" charset="2"/>
            </a:endParaRPr>
          </a:p>
          <a:p>
            <a:r>
              <a:rPr lang="en-US">
                <a:solidFill>
                  <a:srgbClr val="7CEBFF"/>
                </a:solidFill>
              </a:rPr>
              <a:t>Project topic: </a:t>
            </a:r>
            <a:r>
              <a:rPr lang="en-US">
                <a:solidFill>
                  <a:schemeClr val="bg1">
                    <a:lumMod val="95000"/>
                  </a:schemeClr>
                </a:solidFill>
              </a:rPr>
              <a:t>Pv-battery Integrated Energy source</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07D09D7-1A45-BCE7-EA79-3FB374936427}"/>
              </a:ext>
            </a:extLst>
          </p:cNvPr>
          <p:cNvSpPr>
            <a:spLocks noGrp="1"/>
          </p:cNvSpPr>
          <p:nvPr>
            <p:ph type="title"/>
          </p:nvPr>
        </p:nvSpPr>
        <p:spPr>
          <a:xfrm>
            <a:off x="581193" y="729658"/>
            <a:ext cx="11029616" cy="988332"/>
          </a:xfrm>
        </p:spPr>
        <p:txBody>
          <a:bodyPr/>
          <a:lstStyle/>
          <a:p>
            <a:pPr algn="ctr"/>
            <a:r>
              <a:rPr lang="en-US"/>
              <a:t>Solution 3.</a:t>
            </a:r>
          </a:p>
        </p:txBody>
      </p:sp>
      <p:pic>
        <p:nvPicPr>
          <p:cNvPr id="5" name="Picture 4" descr="A group of different sizes of electronic components&#10;&#10;Description automatically generated">
            <a:extLst>
              <a:ext uri="{FF2B5EF4-FFF2-40B4-BE49-F238E27FC236}">
                <a16:creationId xmlns:a16="http://schemas.microsoft.com/office/drawing/2014/main" id="{DDC7358D-15F1-C8F2-78CF-05023DCC53CC}"/>
              </a:ext>
            </a:extLst>
          </p:cNvPr>
          <p:cNvPicPr>
            <a:picLocks noChangeAspect="1"/>
          </p:cNvPicPr>
          <p:nvPr/>
        </p:nvPicPr>
        <p:blipFill>
          <a:blip r:embed="rId2"/>
          <a:stretch>
            <a:fillRect/>
          </a:stretch>
        </p:blipFill>
        <p:spPr>
          <a:xfrm>
            <a:off x="581193" y="2546591"/>
            <a:ext cx="5422390" cy="2995870"/>
          </a:xfrm>
          <a:prstGeom prst="rect">
            <a:avLst/>
          </a:prstGeom>
          <a:noFill/>
        </p:spPr>
      </p:pic>
      <p:sp>
        <p:nvSpPr>
          <p:cNvPr id="12" name="Content Placeholder 3">
            <a:extLst>
              <a:ext uri="{FF2B5EF4-FFF2-40B4-BE49-F238E27FC236}">
                <a16:creationId xmlns:a16="http://schemas.microsoft.com/office/drawing/2014/main" id="{D45EEC65-0777-F697-2ADD-22296076D06E}"/>
              </a:ext>
            </a:extLst>
          </p:cNvPr>
          <p:cNvSpPr>
            <a:spLocks noGrp="1"/>
          </p:cNvSpPr>
          <p:nvPr>
            <p:ph sz="half" idx="2"/>
          </p:nvPr>
        </p:nvSpPr>
        <p:spPr>
          <a:xfrm>
            <a:off x="6188417" y="2228003"/>
            <a:ext cx="5422392" cy="3633047"/>
          </a:xfrm>
        </p:spPr>
        <p:txBody>
          <a:bodyPr/>
          <a:lstStyle/>
          <a:p>
            <a:pPr marL="305435" indent="-305435"/>
            <a:r>
              <a:rPr lang="en-US">
                <a:solidFill>
                  <a:schemeClr val="bg1"/>
                </a:solidFill>
              </a:rPr>
              <a:t>With the use of capacitors, we can ensure there are no abnormal drops of voltage across the load.  With the introduction of this component, there will be no uninterrupted power provided to the phone. </a:t>
            </a:r>
          </a:p>
        </p:txBody>
      </p:sp>
    </p:spTree>
    <p:extLst>
      <p:ext uri="{BB962C8B-B14F-4D97-AF65-F5344CB8AC3E}">
        <p14:creationId xmlns:p14="http://schemas.microsoft.com/office/powerpoint/2010/main" val="329070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1C65-763E-2F35-3347-5F95FE1674B2}"/>
              </a:ext>
            </a:extLst>
          </p:cNvPr>
          <p:cNvSpPr>
            <a:spLocks noGrp="1"/>
          </p:cNvSpPr>
          <p:nvPr>
            <p:ph type="title" idx="4294967295"/>
          </p:nvPr>
        </p:nvSpPr>
        <p:spPr>
          <a:xfrm>
            <a:off x="583259" y="2743084"/>
            <a:ext cx="11029950" cy="1014413"/>
          </a:xfrm>
        </p:spPr>
        <p:txBody>
          <a:bodyPr/>
          <a:lstStyle/>
          <a:p>
            <a:pPr algn="ctr"/>
            <a:r>
              <a:rPr lang="en-US" sz="3600" b="1" i="1">
                <a:latin typeface="Arial Nova"/>
              </a:rPr>
              <a:t>Design Process</a:t>
            </a:r>
          </a:p>
        </p:txBody>
      </p:sp>
    </p:spTree>
    <p:extLst>
      <p:ext uri="{BB962C8B-B14F-4D97-AF65-F5344CB8AC3E}">
        <p14:creationId xmlns:p14="http://schemas.microsoft.com/office/powerpoint/2010/main" val="4150948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D5B6-393A-5391-B92A-8A3EBF5EF6F2}"/>
              </a:ext>
            </a:extLst>
          </p:cNvPr>
          <p:cNvSpPr>
            <a:spLocks noGrp="1"/>
          </p:cNvSpPr>
          <p:nvPr>
            <p:ph type="title"/>
          </p:nvPr>
        </p:nvSpPr>
        <p:spPr/>
        <p:txBody>
          <a:bodyPr anchor="b">
            <a:normAutofit/>
          </a:bodyPr>
          <a:lstStyle/>
          <a:p>
            <a:pPr algn="ctr"/>
            <a:r>
              <a:rPr lang="en-US"/>
              <a:t>Special Parts</a:t>
            </a:r>
          </a:p>
        </p:txBody>
      </p:sp>
      <p:pic>
        <p:nvPicPr>
          <p:cNvPr id="7" name="Content Placeholder 6" descr="A close up of a device&#10;&#10;Description automatically generated">
            <a:extLst>
              <a:ext uri="{FF2B5EF4-FFF2-40B4-BE49-F238E27FC236}">
                <a16:creationId xmlns:a16="http://schemas.microsoft.com/office/drawing/2014/main" id="{124D4854-FBBE-8254-8B0A-C9690327F885}"/>
              </a:ext>
            </a:extLst>
          </p:cNvPr>
          <p:cNvPicPr>
            <a:picLocks noGrp="1" noChangeAspect="1"/>
          </p:cNvPicPr>
          <p:nvPr>
            <p:ph sz="half" idx="4294967295"/>
          </p:nvPr>
        </p:nvPicPr>
        <p:blipFill>
          <a:blip r:embed="rId3"/>
          <a:stretch>
            <a:fillRect/>
          </a:stretch>
        </p:blipFill>
        <p:spPr>
          <a:xfrm>
            <a:off x="9314413" y="3204375"/>
            <a:ext cx="1905000" cy="1816100"/>
          </a:xfrm>
        </p:spPr>
      </p:pic>
      <p:pic>
        <p:nvPicPr>
          <p:cNvPr id="11" name="Picture 10" descr="A red circuit board with many small black and silver components&#10;&#10;Description automatically generated">
            <a:extLst>
              <a:ext uri="{FF2B5EF4-FFF2-40B4-BE49-F238E27FC236}">
                <a16:creationId xmlns:a16="http://schemas.microsoft.com/office/drawing/2014/main" id="{5A77D4F1-EA5C-A0DD-E5C7-B2AFB9FCB3A4}"/>
              </a:ext>
            </a:extLst>
          </p:cNvPr>
          <p:cNvPicPr>
            <a:picLocks noChangeAspect="1"/>
          </p:cNvPicPr>
          <p:nvPr/>
        </p:nvPicPr>
        <p:blipFill>
          <a:blip r:embed="rId4"/>
          <a:stretch>
            <a:fillRect/>
          </a:stretch>
        </p:blipFill>
        <p:spPr>
          <a:xfrm>
            <a:off x="3042702" y="2397925"/>
            <a:ext cx="6096000" cy="3429000"/>
          </a:xfrm>
          <a:prstGeom prst="rect">
            <a:avLst/>
          </a:prstGeom>
        </p:spPr>
      </p:pic>
      <p:pic>
        <p:nvPicPr>
          <p:cNvPr id="17" name="Picture 16" descr="A close-up of a transistor&#10;&#10;Description automatically generated">
            <a:extLst>
              <a:ext uri="{FF2B5EF4-FFF2-40B4-BE49-F238E27FC236}">
                <a16:creationId xmlns:a16="http://schemas.microsoft.com/office/drawing/2014/main" id="{FC709EEB-2660-2356-30FB-259BC40037FC}"/>
              </a:ext>
            </a:extLst>
          </p:cNvPr>
          <p:cNvPicPr>
            <a:picLocks noChangeAspect="1"/>
          </p:cNvPicPr>
          <p:nvPr/>
        </p:nvPicPr>
        <p:blipFill>
          <a:blip r:embed="rId5"/>
          <a:stretch>
            <a:fillRect/>
          </a:stretch>
        </p:blipFill>
        <p:spPr>
          <a:xfrm>
            <a:off x="723866" y="3040862"/>
            <a:ext cx="2143125" cy="2143125"/>
          </a:xfrm>
          <a:prstGeom prst="rect">
            <a:avLst/>
          </a:prstGeom>
        </p:spPr>
      </p:pic>
      <p:sp>
        <p:nvSpPr>
          <p:cNvPr id="18" name="TextBox 17">
            <a:extLst>
              <a:ext uri="{FF2B5EF4-FFF2-40B4-BE49-F238E27FC236}">
                <a16:creationId xmlns:a16="http://schemas.microsoft.com/office/drawing/2014/main" id="{FEB57E9E-AE28-CEC8-CBAA-8290F86397D9}"/>
              </a:ext>
            </a:extLst>
          </p:cNvPr>
          <p:cNvSpPr txBox="1"/>
          <p:nvPr/>
        </p:nvSpPr>
        <p:spPr>
          <a:xfrm>
            <a:off x="4814878" y="5933301"/>
            <a:ext cx="2551648" cy="369332"/>
          </a:xfrm>
          <a:prstGeom prst="rect">
            <a:avLst/>
          </a:prstGeom>
          <a:noFill/>
        </p:spPr>
        <p:txBody>
          <a:bodyPr wrap="square" rtlCol="0">
            <a:spAutoFit/>
          </a:bodyPr>
          <a:lstStyle/>
          <a:p>
            <a:r>
              <a:rPr lang="en-US">
                <a:solidFill>
                  <a:schemeClr val="bg1"/>
                </a:solidFill>
              </a:rPr>
              <a:t>MSP-432 Microcontroller</a:t>
            </a:r>
          </a:p>
        </p:txBody>
      </p:sp>
      <p:sp>
        <p:nvSpPr>
          <p:cNvPr id="19" name="TextBox 18">
            <a:extLst>
              <a:ext uri="{FF2B5EF4-FFF2-40B4-BE49-F238E27FC236}">
                <a16:creationId xmlns:a16="http://schemas.microsoft.com/office/drawing/2014/main" id="{3B03AA52-CB96-A4ED-5B95-238E800C5CB9}"/>
              </a:ext>
            </a:extLst>
          </p:cNvPr>
          <p:cNvSpPr txBox="1"/>
          <p:nvPr/>
        </p:nvSpPr>
        <p:spPr>
          <a:xfrm>
            <a:off x="575894" y="5931584"/>
            <a:ext cx="2717834" cy="369332"/>
          </a:xfrm>
          <a:prstGeom prst="rect">
            <a:avLst/>
          </a:prstGeom>
          <a:noFill/>
        </p:spPr>
        <p:txBody>
          <a:bodyPr wrap="square" rtlCol="0">
            <a:spAutoFit/>
          </a:bodyPr>
          <a:lstStyle/>
          <a:p>
            <a:r>
              <a:rPr lang="en-US">
                <a:solidFill>
                  <a:schemeClr val="bg1"/>
                </a:solidFill>
              </a:rPr>
              <a:t>L7805CV Voltage Regulator</a:t>
            </a:r>
          </a:p>
        </p:txBody>
      </p:sp>
      <p:sp>
        <p:nvSpPr>
          <p:cNvPr id="20" name="TextBox 19">
            <a:extLst>
              <a:ext uri="{FF2B5EF4-FFF2-40B4-BE49-F238E27FC236}">
                <a16:creationId xmlns:a16="http://schemas.microsoft.com/office/drawing/2014/main" id="{2D9C98AA-E07A-5ECD-7601-22B7DF8ACE44}"/>
              </a:ext>
            </a:extLst>
          </p:cNvPr>
          <p:cNvSpPr txBox="1"/>
          <p:nvPr/>
        </p:nvSpPr>
        <p:spPr>
          <a:xfrm>
            <a:off x="9562063" y="5933301"/>
            <a:ext cx="1409700" cy="369332"/>
          </a:xfrm>
          <a:prstGeom prst="rect">
            <a:avLst/>
          </a:prstGeom>
          <a:noFill/>
        </p:spPr>
        <p:txBody>
          <a:bodyPr wrap="square" rtlCol="0">
            <a:spAutoFit/>
          </a:bodyPr>
          <a:lstStyle/>
          <a:p>
            <a:r>
              <a:rPr lang="en-US">
                <a:solidFill>
                  <a:schemeClr val="bg1"/>
                </a:solidFill>
              </a:rPr>
              <a:t>USB 2.0 Port</a:t>
            </a:r>
          </a:p>
        </p:txBody>
      </p:sp>
    </p:spTree>
    <p:extLst>
      <p:ext uri="{BB962C8B-B14F-4D97-AF65-F5344CB8AC3E}">
        <p14:creationId xmlns:p14="http://schemas.microsoft.com/office/powerpoint/2010/main" val="1060270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71BE7-4F81-0981-38AA-E43EFAF8F884}"/>
              </a:ext>
            </a:extLst>
          </p:cNvPr>
          <p:cNvSpPr>
            <a:spLocks noGrp="1"/>
          </p:cNvSpPr>
          <p:nvPr>
            <p:ph type="title"/>
          </p:nvPr>
        </p:nvSpPr>
        <p:spPr>
          <a:xfrm>
            <a:off x="581192" y="702156"/>
            <a:ext cx="11029616" cy="1013800"/>
          </a:xfrm>
        </p:spPr>
        <p:txBody>
          <a:bodyPr anchor="b">
            <a:normAutofit/>
          </a:bodyPr>
          <a:lstStyle/>
          <a:p>
            <a:pPr algn="ctr"/>
            <a:r>
              <a:rPr lang="en-US"/>
              <a:t>Circuit Types</a:t>
            </a:r>
          </a:p>
        </p:txBody>
      </p:sp>
      <p:pic>
        <p:nvPicPr>
          <p:cNvPr id="1026" name="Picture 2">
            <a:extLst>
              <a:ext uri="{FF2B5EF4-FFF2-40B4-BE49-F238E27FC236}">
                <a16:creationId xmlns:a16="http://schemas.microsoft.com/office/drawing/2014/main" id="{AFE4B89A-C8FE-17BE-9403-A2832D3618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28313" y="1918138"/>
            <a:ext cx="5135373" cy="2516333"/>
          </a:xfrm>
          <a:prstGeom prst="rect">
            <a:avLst/>
          </a:prstGeom>
          <a:solidFill>
            <a:srgbClr val="FFFFFF"/>
          </a:solidFill>
        </p:spPr>
      </p:pic>
      <p:pic>
        <p:nvPicPr>
          <p:cNvPr id="5" name="Picture 4">
            <a:extLst>
              <a:ext uri="{FF2B5EF4-FFF2-40B4-BE49-F238E27FC236}">
                <a16:creationId xmlns:a16="http://schemas.microsoft.com/office/drawing/2014/main" id="{7CD9375A-CDCF-A147-675E-E642E18F1B93}"/>
              </a:ext>
            </a:extLst>
          </p:cNvPr>
          <p:cNvPicPr>
            <a:picLocks noChangeAspect="1"/>
          </p:cNvPicPr>
          <p:nvPr/>
        </p:nvPicPr>
        <p:blipFill>
          <a:blip r:embed="rId3"/>
          <a:stretch>
            <a:fillRect/>
          </a:stretch>
        </p:blipFill>
        <p:spPr>
          <a:xfrm>
            <a:off x="8400639" y="4495289"/>
            <a:ext cx="3217396" cy="1916999"/>
          </a:xfrm>
          <a:prstGeom prst="rect">
            <a:avLst/>
          </a:prstGeom>
        </p:spPr>
      </p:pic>
      <p:pic>
        <p:nvPicPr>
          <p:cNvPr id="7" name="Picture 6">
            <a:extLst>
              <a:ext uri="{FF2B5EF4-FFF2-40B4-BE49-F238E27FC236}">
                <a16:creationId xmlns:a16="http://schemas.microsoft.com/office/drawing/2014/main" id="{2472219E-5F33-165F-9902-FFB24F0A362F}"/>
              </a:ext>
            </a:extLst>
          </p:cNvPr>
          <p:cNvPicPr>
            <a:picLocks noChangeAspect="1"/>
          </p:cNvPicPr>
          <p:nvPr/>
        </p:nvPicPr>
        <p:blipFill>
          <a:blip r:embed="rId4"/>
          <a:stretch>
            <a:fillRect/>
          </a:stretch>
        </p:blipFill>
        <p:spPr>
          <a:xfrm>
            <a:off x="581192" y="4497204"/>
            <a:ext cx="3475374" cy="1915084"/>
          </a:xfrm>
          <a:prstGeom prst="rect">
            <a:avLst/>
          </a:prstGeom>
        </p:spPr>
      </p:pic>
      <p:sp>
        <p:nvSpPr>
          <p:cNvPr id="8" name="TextBox 7">
            <a:extLst>
              <a:ext uri="{FF2B5EF4-FFF2-40B4-BE49-F238E27FC236}">
                <a16:creationId xmlns:a16="http://schemas.microsoft.com/office/drawing/2014/main" id="{26CD71B9-5F42-FE58-074D-31EB295C2DFA}"/>
              </a:ext>
            </a:extLst>
          </p:cNvPr>
          <p:cNvSpPr txBox="1"/>
          <p:nvPr/>
        </p:nvSpPr>
        <p:spPr>
          <a:xfrm>
            <a:off x="1631481" y="4125957"/>
            <a:ext cx="1367567" cy="369332"/>
          </a:xfrm>
          <a:prstGeom prst="rect">
            <a:avLst/>
          </a:prstGeom>
          <a:noFill/>
        </p:spPr>
        <p:txBody>
          <a:bodyPr wrap="square" rtlCol="0">
            <a:spAutoFit/>
          </a:bodyPr>
          <a:lstStyle/>
          <a:p>
            <a:r>
              <a:rPr lang="en-US">
                <a:solidFill>
                  <a:schemeClr val="bg1"/>
                </a:solidFill>
              </a:rPr>
              <a:t>Gate Driver</a:t>
            </a:r>
          </a:p>
        </p:txBody>
      </p:sp>
      <p:sp>
        <p:nvSpPr>
          <p:cNvPr id="9" name="TextBox 8">
            <a:extLst>
              <a:ext uri="{FF2B5EF4-FFF2-40B4-BE49-F238E27FC236}">
                <a16:creationId xmlns:a16="http://schemas.microsoft.com/office/drawing/2014/main" id="{59D2790E-B62E-FCA4-C3DD-98AFA9DF1783}"/>
              </a:ext>
            </a:extLst>
          </p:cNvPr>
          <p:cNvSpPr txBox="1"/>
          <p:nvPr/>
        </p:nvSpPr>
        <p:spPr>
          <a:xfrm>
            <a:off x="4487301" y="4434471"/>
            <a:ext cx="3217396" cy="369332"/>
          </a:xfrm>
          <a:prstGeom prst="rect">
            <a:avLst/>
          </a:prstGeom>
          <a:noFill/>
        </p:spPr>
        <p:txBody>
          <a:bodyPr wrap="square" rtlCol="0">
            <a:spAutoFit/>
          </a:bodyPr>
          <a:lstStyle/>
          <a:p>
            <a:r>
              <a:rPr lang="en-US">
                <a:solidFill>
                  <a:schemeClr val="bg1"/>
                </a:solidFill>
              </a:rPr>
              <a:t>DC-DC Bidirectional Converter</a:t>
            </a:r>
          </a:p>
        </p:txBody>
      </p:sp>
      <p:sp>
        <p:nvSpPr>
          <p:cNvPr id="10" name="TextBox 9">
            <a:extLst>
              <a:ext uri="{FF2B5EF4-FFF2-40B4-BE49-F238E27FC236}">
                <a16:creationId xmlns:a16="http://schemas.microsoft.com/office/drawing/2014/main" id="{CC37A3C3-E0F9-8AB1-51D0-7F3409612B7B}"/>
              </a:ext>
            </a:extLst>
          </p:cNvPr>
          <p:cNvSpPr txBox="1"/>
          <p:nvPr/>
        </p:nvSpPr>
        <p:spPr>
          <a:xfrm>
            <a:off x="9260999" y="4125957"/>
            <a:ext cx="1496676" cy="369332"/>
          </a:xfrm>
          <a:prstGeom prst="rect">
            <a:avLst/>
          </a:prstGeom>
          <a:noFill/>
        </p:spPr>
        <p:txBody>
          <a:bodyPr wrap="square" rtlCol="0">
            <a:spAutoFit/>
          </a:bodyPr>
          <a:lstStyle/>
          <a:p>
            <a:r>
              <a:rPr lang="en-US">
                <a:solidFill>
                  <a:schemeClr val="bg1"/>
                </a:solidFill>
              </a:rPr>
              <a:t>PWM Emitter</a:t>
            </a:r>
          </a:p>
        </p:txBody>
      </p:sp>
    </p:spTree>
    <p:extLst>
      <p:ext uri="{BB962C8B-B14F-4D97-AF65-F5344CB8AC3E}">
        <p14:creationId xmlns:p14="http://schemas.microsoft.com/office/powerpoint/2010/main" val="3794086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4C801B2-9477-ECBF-51B8-91AD6330DC47}"/>
              </a:ext>
            </a:extLst>
          </p:cNvPr>
          <p:cNvSpPr>
            <a:spLocks noGrp="1"/>
          </p:cNvSpPr>
          <p:nvPr>
            <p:ph type="title"/>
          </p:nvPr>
        </p:nvSpPr>
        <p:spPr>
          <a:xfrm>
            <a:off x="581192" y="702156"/>
            <a:ext cx="11029616" cy="1013800"/>
          </a:xfrm>
        </p:spPr>
        <p:txBody>
          <a:bodyPr/>
          <a:lstStyle/>
          <a:p>
            <a:pPr algn="ctr"/>
            <a:r>
              <a:rPr lang="en-US"/>
              <a:t>Buck-Boost Converter</a:t>
            </a:r>
          </a:p>
        </p:txBody>
      </p:sp>
      <p:pic>
        <p:nvPicPr>
          <p:cNvPr id="5" name="Picture 4">
            <a:extLst>
              <a:ext uri="{FF2B5EF4-FFF2-40B4-BE49-F238E27FC236}">
                <a16:creationId xmlns:a16="http://schemas.microsoft.com/office/drawing/2014/main" id="{A21E2572-BF89-466E-6BD8-BA017E5F8A6B}"/>
              </a:ext>
            </a:extLst>
          </p:cNvPr>
          <p:cNvPicPr>
            <a:picLocks noChangeAspect="1"/>
          </p:cNvPicPr>
          <p:nvPr/>
        </p:nvPicPr>
        <p:blipFill>
          <a:blip r:embed="rId3"/>
          <a:stretch>
            <a:fillRect/>
          </a:stretch>
        </p:blipFill>
        <p:spPr>
          <a:xfrm>
            <a:off x="960449" y="2001958"/>
            <a:ext cx="10271102" cy="4621196"/>
          </a:xfrm>
          <a:prstGeom prst="rect">
            <a:avLst/>
          </a:prstGeom>
        </p:spPr>
      </p:pic>
      <p:cxnSp>
        <p:nvCxnSpPr>
          <p:cNvPr id="7" name="Straight Arrow Connector 6">
            <a:extLst>
              <a:ext uri="{FF2B5EF4-FFF2-40B4-BE49-F238E27FC236}">
                <a16:creationId xmlns:a16="http://schemas.microsoft.com/office/drawing/2014/main" id="{02B28587-5BFB-F631-9400-2166B9D2E0F2}"/>
              </a:ext>
            </a:extLst>
          </p:cNvPr>
          <p:cNvCxnSpPr/>
          <p:nvPr/>
        </p:nvCxnSpPr>
        <p:spPr>
          <a:xfrm>
            <a:off x="2375905" y="2342694"/>
            <a:ext cx="7440190" cy="0"/>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4A6C8EA-FB43-4C8B-B8A8-EAFF0B92FB2F}"/>
              </a:ext>
            </a:extLst>
          </p:cNvPr>
          <p:cNvCxnSpPr>
            <a:cxnSpLocks/>
          </p:cNvCxnSpPr>
          <p:nvPr/>
        </p:nvCxnSpPr>
        <p:spPr>
          <a:xfrm flipH="1">
            <a:off x="2375905" y="6253822"/>
            <a:ext cx="7440190" cy="0"/>
          </a:xfrm>
          <a:prstGeom prst="straightConnector1">
            <a:avLst/>
          </a:prstGeom>
          <a:ln w="76200">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689CE36-1576-7DD3-1420-CAF97A79C20F}"/>
              </a:ext>
            </a:extLst>
          </p:cNvPr>
          <p:cNvSpPr txBox="1"/>
          <p:nvPr/>
        </p:nvSpPr>
        <p:spPr>
          <a:xfrm>
            <a:off x="5476875" y="1973362"/>
            <a:ext cx="1238250" cy="369332"/>
          </a:xfrm>
          <a:prstGeom prst="rect">
            <a:avLst/>
          </a:prstGeom>
          <a:noFill/>
        </p:spPr>
        <p:txBody>
          <a:bodyPr wrap="square" rtlCol="0">
            <a:spAutoFit/>
          </a:bodyPr>
          <a:lstStyle/>
          <a:p>
            <a:r>
              <a:rPr lang="en-US"/>
              <a:t>Buck mode</a:t>
            </a:r>
          </a:p>
        </p:txBody>
      </p:sp>
      <p:sp>
        <p:nvSpPr>
          <p:cNvPr id="13" name="TextBox 12">
            <a:extLst>
              <a:ext uri="{FF2B5EF4-FFF2-40B4-BE49-F238E27FC236}">
                <a16:creationId xmlns:a16="http://schemas.microsoft.com/office/drawing/2014/main" id="{DE1BF4AA-F103-7399-7F80-64D7F44CDC01}"/>
              </a:ext>
            </a:extLst>
          </p:cNvPr>
          <p:cNvSpPr txBox="1"/>
          <p:nvPr/>
        </p:nvSpPr>
        <p:spPr>
          <a:xfrm>
            <a:off x="5437187" y="6253822"/>
            <a:ext cx="1317625" cy="369332"/>
          </a:xfrm>
          <a:prstGeom prst="rect">
            <a:avLst/>
          </a:prstGeom>
          <a:noFill/>
        </p:spPr>
        <p:txBody>
          <a:bodyPr wrap="square" rtlCol="0">
            <a:spAutoFit/>
          </a:bodyPr>
          <a:lstStyle/>
          <a:p>
            <a:r>
              <a:rPr lang="en-US"/>
              <a:t>Boost mode</a:t>
            </a:r>
          </a:p>
        </p:txBody>
      </p:sp>
      <p:cxnSp>
        <p:nvCxnSpPr>
          <p:cNvPr id="15" name="Straight Connector 14">
            <a:extLst>
              <a:ext uri="{FF2B5EF4-FFF2-40B4-BE49-F238E27FC236}">
                <a16:creationId xmlns:a16="http://schemas.microsoft.com/office/drawing/2014/main" id="{7CE06B18-86CB-3D49-F042-07D432CF3193}"/>
              </a:ext>
            </a:extLst>
          </p:cNvPr>
          <p:cNvCxnSpPr/>
          <p:nvPr/>
        </p:nvCxnSpPr>
        <p:spPr>
          <a:xfrm>
            <a:off x="3648869" y="4873625"/>
            <a:ext cx="0" cy="1547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358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1C65-763E-2F35-3347-5F95FE1674B2}"/>
              </a:ext>
            </a:extLst>
          </p:cNvPr>
          <p:cNvSpPr>
            <a:spLocks noGrp="1"/>
          </p:cNvSpPr>
          <p:nvPr>
            <p:ph type="title" idx="4294967295"/>
          </p:nvPr>
        </p:nvSpPr>
        <p:spPr>
          <a:xfrm>
            <a:off x="583259" y="2743084"/>
            <a:ext cx="11029950" cy="1014413"/>
          </a:xfrm>
        </p:spPr>
        <p:txBody>
          <a:bodyPr/>
          <a:lstStyle/>
          <a:p>
            <a:pPr algn="ctr"/>
            <a:r>
              <a:rPr lang="en-US" sz="3600" b="1" i="1">
                <a:latin typeface="Arial Nova"/>
                <a:cs typeface="Calibri"/>
              </a:rPr>
              <a:t>Roles</a:t>
            </a:r>
            <a:r>
              <a:rPr lang="en-US" sz="3600" b="1" i="1">
                <a:latin typeface="Arial Nova"/>
              </a:rPr>
              <a:t> and Scheduling</a:t>
            </a:r>
          </a:p>
        </p:txBody>
      </p:sp>
    </p:spTree>
    <p:extLst>
      <p:ext uri="{BB962C8B-B14F-4D97-AF65-F5344CB8AC3E}">
        <p14:creationId xmlns:p14="http://schemas.microsoft.com/office/powerpoint/2010/main" val="37751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F94C-779F-41F6-3BE3-FA9BE83665B8}"/>
              </a:ext>
            </a:extLst>
          </p:cNvPr>
          <p:cNvSpPr>
            <a:spLocks noGrp="1"/>
          </p:cNvSpPr>
          <p:nvPr>
            <p:ph type="title"/>
          </p:nvPr>
        </p:nvSpPr>
        <p:spPr/>
        <p:txBody>
          <a:bodyPr/>
          <a:lstStyle/>
          <a:p>
            <a:pPr algn="ctr"/>
            <a:r>
              <a:rPr lang="en-US"/>
              <a:t>Roles</a:t>
            </a:r>
          </a:p>
        </p:txBody>
      </p:sp>
      <p:sp>
        <p:nvSpPr>
          <p:cNvPr id="4" name="TextBox 3">
            <a:extLst>
              <a:ext uri="{FF2B5EF4-FFF2-40B4-BE49-F238E27FC236}">
                <a16:creationId xmlns:a16="http://schemas.microsoft.com/office/drawing/2014/main" id="{8A786637-2164-B788-1059-6C44CC1B08FE}"/>
              </a:ext>
            </a:extLst>
          </p:cNvPr>
          <p:cNvSpPr txBox="1"/>
          <p:nvPr/>
        </p:nvSpPr>
        <p:spPr>
          <a:xfrm>
            <a:off x="439270" y="2070847"/>
            <a:ext cx="1131345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We will be assigning roles and responsibilities, with each being equally as important as one another.</a:t>
            </a:r>
          </a:p>
          <a:p>
            <a:endParaRPr lang="en-US">
              <a:solidFill>
                <a:schemeClr val="bg1"/>
              </a:solidFill>
            </a:endParaRPr>
          </a:p>
          <a:p>
            <a:endParaRPr lang="en-US">
              <a:solidFill>
                <a:schemeClr val="bg1"/>
              </a:solidFill>
            </a:endParaRPr>
          </a:p>
          <a:p>
            <a:r>
              <a:rPr lang="en-US">
                <a:solidFill>
                  <a:schemeClr val="bg1"/>
                </a:solidFill>
                <a:highlight>
                  <a:srgbClr val="000080"/>
                </a:highlight>
              </a:rPr>
              <a:t>Devin – Designer</a:t>
            </a:r>
          </a:p>
          <a:p>
            <a:r>
              <a:rPr lang="en-US">
                <a:solidFill>
                  <a:schemeClr val="bg1"/>
                </a:solidFill>
              </a:rPr>
              <a:t>In charge of creating a general layout for an efficient circuit; this includes designing a layout for the breadboard prototype and the PCB.</a:t>
            </a:r>
          </a:p>
          <a:p>
            <a:endParaRPr lang="en-US">
              <a:solidFill>
                <a:schemeClr val="bg1"/>
              </a:solidFill>
            </a:endParaRPr>
          </a:p>
          <a:p>
            <a:r>
              <a:rPr lang="en-US">
                <a:solidFill>
                  <a:schemeClr val="bg1"/>
                </a:solidFill>
                <a:highlight>
                  <a:srgbClr val="000080"/>
                </a:highlight>
              </a:rPr>
              <a:t>Jonathan – Prototyping and Implementation</a:t>
            </a:r>
          </a:p>
          <a:p>
            <a:r>
              <a:rPr lang="en-US">
                <a:solidFill>
                  <a:schemeClr val="bg1"/>
                </a:solidFill>
                <a:highlight>
                  <a:srgbClr val="000080"/>
                </a:highlight>
              </a:rPr>
              <a:t>Binh– Prototyping and Implementation</a:t>
            </a:r>
          </a:p>
          <a:p>
            <a:r>
              <a:rPr lang="en-US">
                <a:solidFill>
                  <a:schemeClr val="bg1"/>
                </a:solidFill>
              </a:rPr>
              <a:t>In charge of implementing the circuit onto a breadboard as well as testing. If problems arise, they will need to communicate the issue to the designer and collaborate to fix the problem.</a:t>
            </a:r>
          </a:p>
          <a:p>
            <a:endParaRPr lang="en-US">
              <a:solidFill>
                <a:schemeClr val="bg1"/>
              </a:solidFill>
            </a:endParaRPr>
          </a:p>
          <a:p>
            <a:r>
              <a:rPr lang="en-US">
                <a:solidFill>
                  <a:schemeClr val="bg1"/>
                </a:solidFill>
                <a:highlight>
                  <a:srgbClr val="000080"/>
                </a:highlight>
              </a:rPr>
              <a:t>Jose – Project Manager</a:t>
            </a:r>
          </a:p>
          <a:p>
            <a:r>
              <a:rPr lang="en-US">
                <a:solidFill>
                  <a:schemeClr val="bg1"/>
                </a:solidFill>
              </a:rPr>
              <a:t>In charge of ensuring deadlines are met.  The manager is also responsible for oversight into who isn't contributing. For the most part, the project manager should be flexible and is expected to able to either help with designing or prototyping and implementation.</a:t>
            </a:r>
          </a:p>
        </p:txBody>
      </p:sp>
    </p:spTree>
    <p:extLst>
      <p:ext uri="{BB962C8B-B14F-4D97-AF65-F5344CB8AC3E}">
        <p14:creationId xmlns:p14="http://schemas.microsoft.com/office/powerpoint/2010/main" val="1713773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4F925-0B5B-0B8A-0DF1-4E056D833F70}"/>
              </a:ext>
            </a:extLst>
          </p:cNvPr>
          <p:cNvSpPr>
            <a:spLocks noGrp="1"/>
          </p:cNvSpPr>
          <p:nvPr>
            <p:ph type="title"/>
          </p:nvPr>
        </p:nvSpPr>
        <p:spPr/>
        <p:txBody>
          <a:bodyPr/>
          <a:lstStyle/>
          <a:p>
            <a:pPr algn="ctr"/>
            <a:r>
              <a:rPr lang="en-US"/>
              <a:t>Scheduling</a:t>
            </a:r>
          </a:p>
        </p:txBody>
      </p:sp>
      <p:sp>
        <p:nvSpPr>
          <p:cNvPr id="4" name="TextBox 3">
            <a:extLst>
              <a:ext uri="{FF2B5EF4-FFF2-40B4-BE49-F238E27FC236}">
                <a16:creationId xmlns:a16="http://schemas.microsoft.com/office/drawing/2014/main" id="{470043C8-42F5-1A09-DC78-9D4883B10387}"/>
              </a:ext>
            </a:extLst>
          </p:cNvPr>
          <p:cNvSpPr txBox="1"/>
          <p:nvPr/>
        </p:nvSpPr>
        <p:spPr>
          <a:xfrm>
            <a:off x="439270" y="2034988"/>
            <a:ext cx="11304494"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bg1"/>
                </a:solidFill>
              </a:rPr>
              <a:t>Tasks:</a:t>
            </a:r>
          </a:p>
          <a:p>
            <a:pPr marL="285750" indent="-285750" algn="l">
              <a:buFont typeface="Arial" panose="020B0604020202020204" pitchFamily="34" charset="0"/>
              <a:buChar char="•"/>
            </a:pPr>
            <a:r>
              <a:rPr lang="en-US" b="0" i="0">
                <a:solidFill>
                  <a:schemeClr val="bg1"/>
                </a:solidFill>
                <a:effectLst/>
              </a:rPr>
              <a:t>Task 1: Simulation and Programming</a:t>
            </a:r>
          </a:p>
          <a:p>
            <a:pPr marL="742950" lvl="1" indent="-285750">
              <a:buFont typeface="Arial" panose="020B0604020202020204" pitchFamily="34" charset="0"/>
              <a:buChar char="•"/>
            </a:pPr>
            <a:r>
              <a:rPr lang="en-US">
                <a:solidFill>
                  <a:schemeClr val="bg1"/>
                </a:solidFill>
              </a:rPr>
              <a:t>Subtask 1.1: Simulate Buck-boost converter with resistor load</a:t>
            </a:r>
          </a:p>
          <a:p>
            <a:pPr marL="742950" lvl="1" indent="-285750">
              <a:buFont typeface="Arial" panose="020B0604020202020204" pitchFamily="34" charset="0"/>
              <a:buChar char="•"/>
            </a:pPr>
            <a:r>
              <a:rPr lang="en-US">
                <a:solidFill>
                  <a:schemeClr val="bg1"/>
                </a:solidFill>
              </a:rPr>
              <a:t>Subtask 1.2: Research MSP-432 functions</a:t>
            </a:r>
          </a:p>
          <a:p>
            <a:pPr marL="742950" lvl="1" indent="-285750">
              <a:buFont typeface="Arial" panose="020B0604020202020204" pitchFamily="34" charset="0"/>
              <a:buChar char="•"/>
            </a:pPr>
            <a:r>
              <a:rPr lang="en-US">
                <a:solidFill>
                  <a:schemeClr val="bg1"/>
                </a:solidFill>
              </a:rPr>
              <a:t>Subtask 1.3: Program MSP-432</a:t>
            </a:r>
          </a:p>
          <a:p>
            <a:pPr marL="1200150" lvl="2" indent="-285750">
              <a:buFont typeface="Arial" panose="020B0604020202020204" pitchFamily="34" charset="0"/>
              <a:buChar char="•"/>
            </a:pPr>
            <a:r>
              <a:rPr lang="en-US" b="0" i="0">
                <a:solidFill>
                  <a:schemeClr val="bg1"/>
                </a:solidFill>
                <a:effectLst/>
              </a:rPr>
              <a:t>Milestone 1.3.1: Complete simulation and programming</a:t>
            </a:r>
          </a:p>
          <a:p>
            <a:pPr marL="285750" indent="-285750" algn="l">
              <a:buFont typeface="Arial" panose="020B0604020202020204" pitchFamily="34" charset="0"/>
              <a:buChar char="•"/>
            </a:pPr>
            <a:r>
              <a:rPr lang="en-US" b="0" i="0">
                <a:solidFill>
                  <a:schemeClr val="bg1"/>
                </a:solidFill>
                <a:effectLst/>
              </a:rPr>
              <a:t>Task 2: Hardware prototype</a:t>
            </a:r>
          </a:p>
          <a:p>
            <a:pPr marL="742950" lvl="1" indent="-285750">
              <a:buFont typeface="Arial" panose="020B0604020202020204" pitchFamily="34" charset="0"/>
              <a:buChar char="•"/>
            </a:pPr>
            <a:r>
              <a:rPr lang="en-US" b="0" i="0">
                <a:solidFill>
                  <a:schemeClr val="bg1"/>
                </a:solidFill>
                <a:effectLst/>
              </a:rPr>
              <a:t>Subtask 2.1: Get a list of parts and place order</a:t>
            </a:r>
          </a:p>
          <a:p>
            <a:pPr marL="1200150" lvl="2" indent="-285750">
              <a:buFont typeface="Arial" panose="020B0604020202020204" pitchFamily="34" charset="0"/>
              <a:buChar char="•"/>
            </a:pPr>
            <a:r>
              <a:rPr lang="en-US" b="0" i="0">
                <a:solidFill>
                  <a:schemeClr val="bg1"/>
                </a:solidFill>
                <a:effectLst/>
              </a:rPr>
              <a:t>Milestone 2.1.1: Complete order placement</a:t>
            </a:r>
          </a:p>
          <a:p>
            <a:pPr marL="742950" lvl="1" indent="-285750">
              <a:buFont typeface="Arial" panose="020B0604020202020204" pitchFamily="34" charset="0"/>
              <a:buChar char="•"/>
            </a:pPr>
            <a:r>
              <a:rPr lang="en-US" b="0" i="0">
                <a:solidFill>
                  <a:schemeClr val="bg1"/>
                </a:solidFill>
                <a:effectLst/>
              </a:rPr>
              <a:t>Subtask 2.2: Test Gate Driver with function generator</a:t>
            </a:r>
          </a:p>
          <a:p>
            <a:pPr marL="742950" lvl="1" indent="-285750">
              <a:buFont typeface="Arial" panose="020B0604020202020204" pitchFamily="34" charset="0"/>
              <a:buChar char="•"/>
            </a:pPr>
            <a:r>
              <a:rPr lang="en-US" b="0" i="0">
                <a:solidFill>
                  <a:schemeClr val="bg1"/>
                </a:solidFill>
                <a:effectLst/>
              </a:rPr>
              <a:t>Subtask 2.3: Test Buck-Boost converter with function generator</a:t>
            </a:r>
          </a:p>
          <a:p>
            <a:pPr marL="742950" lvl="1" indent="-285750">
              <a:buFont typeface="Arial" panose="020B0604020202020204" pitchFamily="34" charset="0"/>
              <a:buChar char="•"/>
            </a:pPr>
            <a:r>
              <a:rPr lang="en-US" b="0" i="0">
                <a:solidFill>
                  <a:schemeClr val="bg1"/>
                </a:solidFill>
                <a:effectLst/>
              </a:rPr>
              <a:t>Subtask 2.4: Test Buck-Boost converter with microcontroller</a:t>
            </a:r>
          </a:p>
          <a:p>
            <a:pPr marL="742950" lvl="1" indent="-285750">
              <a:buFont typeface="Arial" panose="020B0604020202020204" pitchFamily="34" charset="0"/>
              <a:buChar char="•"/>
            </a:pPr>
            <a:r>
              <a:rPr lang="en-US" b="0" i="0">
                <a:solidFill>
                  <a:schemeClr val="bg1"/>
                </a:solidFill>
                <a:effectLst/>
              </a:rPr>
              <a:t>Subtask 2.5: Test PV-Battery IES prototype</a:t>
            </a:r>
          </a:p>
          <a:p>
            <a:pPr marL="1200150" lvl="2" indent="-285750">
              <a:buFont typeface="Arial" panose="020B0604020202020204" pitchFamily="34" charset="0"/>
              <a:buChar char="•"/>
            </a:pPr>
            <a:r>
              <a:rPr lang="en-US" b="0" i="0">
                <a:solidFill>
                  <a:schemeClr val="bg1"/>
                </a:solidFill>
                <a:effectLst/>
              </a:rPr>
              <a:t>Milestone 2.5.1: complete PV-Battery IES prototype</a:t>
            </a:r>
            <a:endParaRPr lang="en-US">
              <a:solidFill>
                <a:schemeClr val="bg1"/>
              </a:solidFill>
            </a:endParaRPr>
          </a:p>
        </p:txBody>
      </p:sp>
    </p:spTree>
    <p:extLst>
      <p:ext uri="{BB962C8B-B14F-4D97-AF65-F5344CB8AC3E}">
        <p14:creationId xmlns:p14="http://schemas.microsoft.com/office/powerpoint/2010/main" val="3995825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4F925-0B5B-0B8A-0DF1-4E056D833F70}"/>
              </a:ext>
            </a:extLst>
          </p:cNvPr>
          <p:cNvSpPr>
            <a:spLocks noGrp="1"/>
          </p:cNvSpPr>
          <p:nvPr>
            <p:ph type="title"/>
          </p:nvPr>
        </p:nvSpPr>
        <p:spPr/>
        <p:txBody>
          <a:bodyPr/>
          <a:lstStyle/>
          <a:p>
            <a:pPr algn="ctr"/>
            <a:r>
              <a:rPr lang="en-US"/>
              <a:t>Scheduling</a:t>
            </a:r>
          </a:p>
        </p:txBody>
      </p:sp>
      <p:sp>
        <p:nvSpPr>
          <p:cNvPr id="4" name="TextBox 3">
            <a:extLst>
              <a:ext uri="{FF2B5EF4-FFF2-40B4-BE49-F238E27FC236}">
                <a16:creationId xmlns:a16="http://schemas.microsoft.com/office/drawing/2014/main" id="{470043C8-42F5-1A09-DC78-9D4883B10387}"/>
              </a:ext>
            </a:extLst>
          </p:cNvPr>
          <p:cNvSpPr txBox="1"/>
          <p:nvPr/>
        </p:nvSpPr>
        <p:spPr>
          <a:xfrm>
            <a:off x="439270" y="2034988"/>
            <a:ext cx="11304494"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bg1"/>
                </a:solidFill>
              </a:rPr>
              <a:t>Tasks:</a:t>
            </a:r>
          </a:p>
          <a:p>
            <a:pPr marL="285750" indent="-285750" algn="l">
              <a:buFont typeface="Arial" panose="020B0604020202020204" pitchFamily="34" charset="0"/>
              <a:buChar char="•"/>
            </a:pPr>
            <a:r>
              <a:rPr lang="en-US" b="0" i="0">
                <a:solidFill>
                  <a:schemeClr val="bg1"/>
                </a:solidFill>
                <a:effectLst/>
              </a:rPr>
              <a:t>Task 3: PCB Design, Soldering, and Final Test</a:t>
            </a:r>
          </a:p>
          <a:p>
            <a:pPr marL="742950" lvl="1" indent="-285750">
              <a:buFont typeface="Arial" panose="020B0604020202020204" pitchFamily="34" charset="0"/>
              <a:buChar char="•"/>
            </a:pPr>
            <a:r>
              <a:rPr lang="en-US">
                <a:solidFill>
                  <a:schemeClr val="bg1"/>
                </a:solidFill>
              </a:rPr>
              <a:t>Subtask 3.1: Design PCB</a:t>
            </a:r>
          </a:p>
          <a:p>
            <a:pPr marL="1200150" lvl="2" indent="-285750">
              <a:buFont typeface="Arial" panose="020B0604020202020204" pitchFamily="34" charset="0"/>
              <a:buChar char="•"/>
            </a:pPr>
            <a:r>
              <a:rPr lang="en-US" b="0" i="0">
                <a:solidFill>
                  <a:schemeClr val="bg1"/>
                </a:solidFill>
                <a:effectLst/>
              </a:rPr>
              <a:t>Milestone 3.1.1: Submit PCB Design for printing</a:t>
            </a:r>
            <a:endParaRPr lang="en-US">
              <a:solidFill>
                <a:schemeClr val="bg1"/>
              </a:solidFill>
            </a:endParaRPr>
          </a:p>
          <a:p>
            <a:pPr marL="742950" lvl="1" indent="-285750">
              <a:buFont typeface="Arial" panose="020B0604020202020204" pitchFamily="34" charset="0"/>
              <a:buChar char="•"/>
            </a:pPr>
            <a:r>
              <a:rPr lang="en-US">
                <a:solidFill>
                  <a:schemeClr val="bg1"/>
                </a:solidFill>
              </a:rPr>
              <a:t>Subtask 3.2: Soldering</a:t>
            </a:r>
          </a:p>
          <a:p>
            <a:pPr marL="742950" lvl="1" indent="-285750">
              <a:buFont typeface="Arial" panose="020B0604020202020204" pitchFamily="34" charset="0"/>
              <a:buChar char="•"/>
            </a:pPr>
            <a:r>
              <a:rPr lang="en-US">
                <a:solidFill>
                  <a:schemeClr val="bg1"/>
                </a:solidFill>
              </a:rPr>
              <a:t>Subtask 3.3: Final Test and Adjustment</a:t>
            </a:r>
          </a:p>
          <a:p>
            <a:pPr marL="1200150" lvl="2" indent="-285750">
              <a:buFont typeface="Arial" panose="020B0604020202020204" pitchFamily="34" charset="0"/>
              <a:buChar char="•"/>
            </a:pPr>
            <a:r>
              <a:rPr lang="en-US" b="0" i="0">
                <a:solidFill>
                  <a:schemeClr val="bg1"/>
                </a:solidFill>
                <a:effectLst/>
              </a:rPr>
              <a:t>Milestone 3.2.1: Complete Final Design</a:t>
            </a:r>
            <a:endParaRPr lang="en-US">
              <a:solidFill>
                <a:schemeClr val="bg1"/>
              </a:solidFill>
            </a:endParaRPr>
          </a:p>
          <a:p>
            <a:pPr marL="742950" lvl="1" indent="-285750">
              <a:buFont typeface="Arial" panose="020B0604020202020204" pitchFamily="34" charset="0"/>
              <a:buChar char="•"/>
            </a:pPr>
            <a:r>
              <a:rPr lang="en-US">
                <a:solidFill>
                  <a:schemeClr val="bg1"/>
                </a:solidFill>
              </a:rPr>
              <a:t>Subtask 3.4: Prepare Final Deliveries</a:t>
            </a:r>
          </a:p>
          <a:p>
            <a:pPr marL="1200150" lvl="2" indent="-285750">
              <a:buFont typeface="Arial" panose="020B0604020202020204" pitchFamily="34" charset="0"/>
              <a:buChar char="•"/>
            </a:pPr>
            <a:r>
              <a:rPr lang="en-US" b="0" i="0">
                <a:solidFill>
                  <a:schemeClr val="bg1"/>
                </a:solidFill>
                <a:effectLst/>
              </a:rPr>
              <a:t>Milestone 3.3.1: Submit all Deliveries</a:t>
            </a:r>
          </a:p>
          <a:p>
            <a:pPr marL="742950" lvl="1" indent="-285750">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3807911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haracter with a black tie and a white speech bubble&#10;&#10;Description automatically generated">
            <a:extLst>
              <a:ext uri="{FF2B5EF4-FFF2-40B4-BE49-F238E27FC236}">
                <a16:creationId xmlns:a16="http://schemas.microsoft.com/office/drawing/2014/main" id="{A229E8DF-B303-640F-87C5-77BE3F4E1299}"/>
              </a:ext>
            </a:extLst>
          </p:cNvPr>
          <p:cNvPicPr>
            <a:picLocks noChangeAspect="1"/>
          </p:cNvPicPr>
          <p:nvPr/>
        </p:nvPicPr>
        <p:blipFill rotWithShape="1">
          <a:blip r:embed="rId2"/>
          <a:srcRect t="1226" b="20650"/>
          <a:stretch/>
        </p:blipFill>
        <p:spPr>
          <a:xfrm>
            <a:off x="20" y="10"/>
            <a:ext cx="12191980" cy="6857990"/>
          </a:xfrm>
          <a:prstGeom prst="rect">
            <a:avLst/>
          </a:prstGeom>
          <a:noFill/>
        </p:spPr>
      </p:pic>
    </p:spTree>
    <p:extLst>
      <p:ext uri="{BB962C8B-B14F-4D97-AF65-F5344CB8AC3E}">
        <p14:creationId xmlns:p14="http://schemas.microsoft.com/office/powerpoint/2010/main" val="955274188"/>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1C65-763E-2F35-3347-5F95FE1674B2}"/>
              </a:ext>
            </a:extLst>
          </p:cNvPr>
          <p:cNvSpPr>
            <a:spLocks noGrp="1"/>
          </p:cNvSpPr>
          <p:nvPr>
            <p:ph type="title" idx="4294967295"/>
          </p:nvPr>
        </p:nvSpPr>
        <p:spPr>
          <a:xfrm>
            <a:off x="583259" y="2743084"/>
            <a:ext cx="11029950" cy="1014413"/>
          </a:xfrm>
        </p:spPr>
        <p:txBody>
          <a:bodyPr/>
          <a:lstStyle/>
          <a:p>
            <a:pPr algn="ctr"/>
            <a:r>
              <a:rPr lang="en-US" sz="3600" b="1" i="1">
                <a:latin typeface="Arial Nova"/>
                <a:cs typeface="Calibri"/>
              </a:rPr>
              <a:t>Topics and Goals</a:t>
            </a:r>
          </a:p>
        </p:txBody>
      </p:sp>
    </p:spTree>
    <p:extLst>
      <p:ext uri="{BB962C8B-B14F-4D97-AF65-F5344CB8AC3E}">
        <p14:creationId xmlns:p14="http://schemas.microsoft.com/office/powerpoint/2010/main" val="2198573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lar floral frame with text&#10;&#10;Description automatically generated">
            <a:extLst>
              <a:ext uri="{FF2B5EF4-FFF2-40B4-BE49-F238E27FC236}">
                <a16:creationId xmlns:a16="http://schemas.microsoft.com/office/drawing/2014/main" id="{5C86E545-5FE4-3A02-DAED-716116817C9C}"/>
              </a:ext>
            </a:extLst>
          </p:cNvPr>
          <p:cNvPicPr>
            <a:picLocks noChangeAspect="1"/>
          </p:cNvPicPr>
          <p:nvPr/>
        </p:nvPicPr>
        <p:blipFill rotWithShape="1">
          <a:blip r:embed="rId2"/>
          <a:srcRect t="32489" b="25324"/>
          <a:stretch/>
        </p:blipFill>
        <p:spPr>
          <a:xfrm>
            <a:off x="612357" y="620713"/>
            <a:ext cx="10967286" cy="6169025"/>
          </a:xfrm>
          <a:prstGeom prst="rect">
            <a:avLst/>
          </a:prstGeom>
          <a:noFill/>
        </p:spPr>
      </p:pic>
    </p:spTree>
    <p:extLst>
      <p:ext uri="{BB962C8B-B14F-4D97-AF65-F5344CB8AC3E}">
        <p14:creationId xmlns:p14="http://schemas.microsoft.com/office/powerpoint/2010/main" val="23126744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Blue and orange Colour Powder background">
            <a:extLst>
              <a:ext uri="{FF2B5EF4-FFF2-40B4-BE49-F238E27FC236}">
                <a16:creationId xmlns:a16="http://schemas.microsoft.com/office/drawing/2014/main" id="{22A28402-6D34-7228-6A11-250C05BACCAA}"/>
              </a:ext>
            </a:extLst>
          </p:cNvPr>
          <p:cNvPicPr>
            <a:picLocks noChangeAspect="1"/>
          </p:cNvPicPr>
          <p:nvPr/>
        </p:nvPicPr>
        <p:blipFill rotWithShape="1">
          <a:blip r:embed="rId2"/>
          <a:srcRect l="15461" r="50671" b="-1"/>
          <a:stretch/>
        </p:blipFill>
        <p:spPr>
          <a:xfrm>
            <a:off x="257590" y="83976"/>
            <a:ext cx="3479523" cy="6662057"/>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14" name="TextBox 13">
            <a:extLst>
              <a:ext uri="{FF2B5EF4-FFF2-40B4-BE49-F238E27FC236}">
                <a16:creationId xmlns:a16="http://schemas.microsoft.com/office/drawing/2014/main" id="{1776E402-AD2B-60EC-CFCE-738642C75C86}"/>
              </a:ext>
            </a:extLst>
          </p:cNvPr>
          <p:cNvSpPr txBox="1"/>
          <p:nvPr/>
        </p:nvSpPr>
        <p:spPr>
          <a:xfrm>
            <a:off x="4303642" y="333374"/>
            <a:ext cx="7316857" cy="420052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r>
              <a:rPr lang="en-US" sz="2400" cap="small">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rPr>
              <a:t>EE 2240 Sophomore Design Project</a:t>
            </a:r>
            <a:endParaRPr lang="en-US" sz="2400" cap="small">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r>
              <a:rPr lang="en-US" sz="2400" cap="small">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rPr>
              <a:t>Section 002, Fall 2023</a:t>
            </a:r>
            <a:endParaRPr lang="en-US" sz="2400" cap="small">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sz="28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endParaRPr lang="en-US" sz="28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r>
              <a:rPr lang="en-US" sz="3200" cap="small">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PV Battery Integrated Energy Source</a:t>
            </a:r>
          </a:p>
          <a:p>
            <a:pPr>
              <a:spcBef>
                <a:spcPct val="20000"/>
              </a:spcBef>
              <a:spcAft>
                <a:spcPts val="600"/>
              </a:spcAft>
              <a:buClr>
                <a:schemeClr val="tx1"/>
              </a:buClr>
              <a:buSzPct val="100000"/>
              <a:buFont typeface="Arial"/>
              <a:buChar char="•"/>
            </a:pPr>
            <a:r>
              <a:rPr lang="en-US" sz="2800" cap="small">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rPr>
              <a:t>Project Progress Presentation</a:t>
            </a:r>
          </a:p>
        </p:txBody>
      </p:sp>
      <p:sp>
        <p:nvSpPr>
          <p:cNvPr id="7" name="TextBox 6">
            <a:extLst>
              <a:ext uri="{FF2B5EF4-FFF2-40B4-BE49-F238E27FC236}">
                <a16:creationId xmlns:a16="http://schemas.microsoft.com/office/drawing/2014/main" id="{82FF39E8-5ACF-7ED4-7FD0-3ED73636BB8D}"/>
              </a:ext>
            </a:extLst>
          </p:cNvPr>
          <p:cNvSpPr txBox="1"/>
          <p:nvPr/>
        </p:nvSpPr>
        <p:spPr>
          <a:xfrm>
            <a:off x="4023725" y="5704085"/>
            <a:ext cx="7910686" cy="646331"/>
          </a:xfrm>
          <a:prstGeom prst="rect">
            <a:avLst/>
          </a:prstGeom>
          <a:noFill/>
        </p:spPr>
        <p:txBody>
          <a:bodyPr wrap="square" rtlCol="0">
            <a:spAutoFit/>
          </a:bodyPr>
          <a:lstStyle/>
          <a:p>
            <a:pPr>
              <a:spcAft>
                <a:spcPts val="600"/>
              </a:spcAft>
            </a:pPr>
            <a:r>
              <a:rPr lang="en-US">
                <a:solidFill>
                  <a:schemeClr val="bg1"/>
                </a:solidFill>
              </a:rPr>
              <a:t>Team Members: Jose Guzman, Devin Hernandez, Jonathan Dolormente, Binh Duong</a:t>
            </a:r>
          </a:p>
        </p:txBody>
      </p:sp>
    </p:spTree>
    <p:extLst>
      <p:ext uri="{BB962C8B-B14F-4D97-AF65-F5344CB8AC3E}">
        <p14:creationId xmlns:p14="http://schemas.microsoft.com/office/powerpoint/2010/main" val="260648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CB56-E61C-7F00-058C-CE0432AE936B}"/>
              </a:ext>
            </a:extLst>
          </p:cNvPr>
          <p:cNvSpPr>
            <a:spLocks noGrp="1"/>
          </p:cNvSpPr>
          <p:nvPr>
            <p:ph type="title"/>
          </p:nvPr>
        </p:nvSpPr>
        <p:spPr/>
        <p:txBody>
          <a:bodyPr/>
          <a:lstStyle/>
          <a:p>
            <a:pPr algn="ctr"/>
            <a:r>
              <a:rPr lang="en-US"/>
              <a:t>Maximum power point tracking</a:t>
            </a:r>
            <a:br>
              <a:rPr lang="en-US"/>
            </a:br>
            <a:r>
              <a:rPr lang="en-US"/>
              <a:t>(MPPT)</a:t>
            </a:r>
          </a:p>
        </p:txBody>
      </p:sp>
      <p:sp>
        <p:nvSpPr>
          <p:cNvPr id="3" name="Content Placeholder 2">
            <a:extLst>
              <a:ext uri="{FF2B5EF4-FFF2-40B4-BE49-F238E27FC236}">
                <a16:creationId xmlns:a16="http://schemas.microsoft.com/office/drawing/2014/main" id="{10F9E617-E85D-884F-87B1-AE76D2082928}"/>
              </a:ext>
            </a:extLst>
          </p:cNvPr>
          <p:cNvSpPr>
            <a:spLocks noGrp="1"/>
          </p:cNvSpPr>
          <p:nvPr>
            <p:ph sz="half" idx="1"/>
          </p:nvPr>
        </p:nvSpPr>
        <p:spPr>
          <a:xfrm>
            <a:off x="1141412" y="2666999"/>
            <a:ext cx="4158376" cy="3124201"/>
          </a:xfrm>
        </p:spPr>
        <p:txBody>
          <a:bodyPr/>
          <a:lstStyle/>
          <a:p>
            <a:r>
              <a:rPr lang="en-US"/>
              <a:t>Solar arrays output the highest power output (in watts) at a specific Voltage x Current combination. That point is called the MPP. </a:t>
            </a:r>
          </a:p>
          <a:p>
            <a:r>
              <a:rPr lang="en-US"/>
              <a:t>The MPP can shift depending on sunlight and temperature. </a:t>
            </a:r>
          </a:p>
        </p:txBody>
      </p:sp>
      <p:sp>
        <p:nvSpPr>
          <p:cNvPr id="5" name="Content Placeholder 4">
            <a:extLst>
              <a:ext uri="{FF2B5EF4-FFF2-40B4-BE49-F238E27FC236}">
                <a16:creationId xmlns:a16="http://schemas.microsoft.com/office/drawing/2014/main" id="{0EDAB742-7C10-109E-A6AF-CD28A7FBD1BB}"/>
              </a:ext>
            </a:extLst>
          </p:cNvPr>
          <p:cNvSpPr>
            <a:spLocks noGrp="1"/>
          </p:cNvSpPr>
          <p:nvPr>
            <p:ph sz="half" idx="2"/>
          </p:nvPr>
        </p:nvSpPr>
        <p:spPr/>
        <p:txBody>
          <a:bodyPr/>
          <a:lstStyle/>
          <a:p>
            <a:endParaRPr lang="en-US"/>
          </a:p>
        </p:txBody>
      </p:sp>
      <p:pic>
        <p:nvPicPr>
          <p:cNvPr id="3074" name="Picture 2" descr="A diagram of a solar panel&#10;&#10;Description automatically generated">
            <a:extLst>
              <a:ext uri="{FF2B5EF4-FFF2-40B4-BE49-F238E27FC236}">
                <a16:creationId xmlns:a16="http://schemas.microsoft.com/office/drawing/2014/main" id="{A3B6B2AB-8471-1171-65CC-47E17BBAA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957" y="2433094"/>
            <a:ext cx="6332109" cy="3592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540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E4BB75-8DE9-C1C6-83A3-0545C43CBDD5}"/>
              </a:ext>
            </a:extLst>
          </p:cNvPr>
          <p:cNvSpPr txBox="1"/>
          <p:nvPr/>
        </p:nvSpPr>
        <p:spPr>
          <a:xfrm>
            <a:off x="6735098" y="609600"/>
            <a:ext cx="4798142" cy="3642851"/>
          </a:xfrm>
          <a:prstGeom prst="rect">
            <a:avLst/>
          </a:prstGeom>
        </p:spPr>
        <p:txBody>
          <a:bodyPr vert="horz" lIns="91440" tIns="45720" rIns="91440" bIns="45720" rtlCol="0" anchor="b">
            <a:normAutofit/>
          </a:bodyPr>
          <a:lstStyle/>
          <a:p>
            <a:pPr algn="ctr">
              <a:spcBef>
                <a:spcPct val="0"/>
              </a:spcBef>
              <a:spcAft>
                <a:spcPts val="600"/>
              </a:spcAft>
            </a:pPr>
            <a:r>
              <a:rPr lang="en-US" sz="48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Circuit Topology</a:t>
            </a:r>
          </a:p>
        </p:txBody>
      </p:sp>
      <p:pic>
        <p:nvPicPr>
          <p:cNvPr id="7" name="Picture 6" descr="A diagram of a circuit board&#10;&#10;Description automatically generated">
            <a:extLst>
              <a:ext uri="{FF2B5EF4-FFF2-40B4-BE49-F238E27FC236}">
                <a16:creationId xmlns:a16="http://schemas.microsoft.com/office/drawing/2014/main" id="{0D021BD2-EEED-8ABD-717D-A4C53160EF7C}"/>
              </a:ext>
            </a:extLst>
          </p:cNvPr>
          <p:cNvPicPr>
            <a:picLocks noChangeAspect="1"/>
          </p:cNvPicPr>
          <p:nvPr/>
        </p:nvPicPr>
        <p:blipFill>
          <a:blip r:embed="rId2"/>
          <a:stretch>
            <a:fillRect/>
          </a:stretch>
        </p:blipFill>
        <p:spPr>
          <a:xfrm>
            <a:off x="491787" y="1560946"/>
            <a:ext cx="6243311" cy="39176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01019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CPU with binary numbers and blueprint">
            <a:extLst>
              <a:ext uri="{FF2B5EF4-FFF2-40B4-BE49-F238E27FC236}">
                <a16:creationId xmlns:a16="http://schemas.microsoft.com/office/drawing/2014/main" id="{E836C4B0-23B0-FB0C-F07E-937895A0562C}"/>
              </a:ext>
            </a:extLst>
          </p:cNvPr>
          <p:cNvPicPr>
            <a:picLocks noChangeAspect="1"/>
          </p:cNvPicPr>
          <p:nvPr/>
        </p:nvPicPr>
        <p:blipFill rotWithShape="1">
          <a:blip r:embed="rId3">
            <a:alphaModFix amt="15000"/>
          </a:blip>
          <a:srcRect/>
          <a:stretch/>
        </p:blipFill>
        <p:spPr>
          <a:xfrm>
            <a:off x="20" y="10"/>
            <a:ext cx="12191980" cy="6857990"/>
          </a:xfrm>
          <a:prstGeom prst="rect">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p:spPr>
      </p:pic>
      <p:sp>
        <p:nvSpPr>
          <p:cNvPr id="2" name="Title 1">
            <a:extLst>
              <a:ext uri="{FF2B5EF4-FFF2-40B4-BE49-F238E27FC236}">
                <a16:creationId xmlns:a16="http://schemas.microsoft.com/office/drawing/2014/main" id="{2745FFB4-299F-B09D-7B0D-291E8F2EE76A}"/>
              </a:ext>
            </a:extLst>
          </p:cNvPr>
          <p:cNvSpPr>
            <a:spLocks noGrp="1"/>
          </p:cNvSpPr>
          <p:nvPr>
            <p:ph type="title" idx="4294967295"/>
          </p:nvPr>
        </p:nvSpPr>
        <p:spPr>
          <a:xfrm>
            <a:off x="1143000" y="438156"/>
            <a:ext cx="9906000" cy="1905000"/>
          </a:xfrm>
        </p:spPr>
        <p:txBody>
          <a:bodyPr>
            <a:normAutofit/>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Project Milestones</a:t>
            </a:r>
            <a:endParaRPr lang="en-US"/>
          </a:p>
        </p:txBody>
      </p:sp>
      <p:sp>
        <p:nvSpPr>
          <p:cNvPr id="3" name="Content Placeholder 2">
            <a:extLst>
              <a:ext uri="{FF2B5EF4-FFF2-40B4-BE49-F238E27FC236}">
                <a16:creationId xmlns:a16="http://schemas.microsoft.com/office/drawing/2014/main" id="{69A31CB2-4643-A575-1339-6C9F3C542BCF}"/>
              </a:ext>
            </a:extLst>
          </p:cNvPr>
          <p:cNvSpPr>
            <a:spLocks noGrp="1"/>
          </p:cNvSpPr>
          <p:nvPr>
            <p:ph idx="4294967295"/>
          </p:nvPr>
        </p:nvSpPr>
        <p:spPr>
          <a:xfrm>
            <a:off x="1143000" y="2781301"/>
            <a:ext cx="9906000" cy="3124200"/>
          </a:xfrm>
        </p:spPr>
        <p:txBody>
          <a:bodyPr>
            <a:normAutofit/>
          </a:bodyPr>
          <a:lstStyle/>
          <a:p>
            <a:pPr marL="0" indent="0">
              <a:buNone/>
            </a:pPr>
            <a:r>
              <a:rPr lang="en-US">
                <a:effectLst>
                  <a:glow rad="38100">
                    <a:prstClr val="black">
                      <a:lumMod val="50000"/>
                      <a:lumOff val="50000"/>
                      <a:alpha val="20000"/>
                    </a:prstClr>
                  </a:glow>
                  <a:outerShdw blurRad="44450" dist="12700" dir="13860000" algn="tl" rotWithShape="0">
                    <a:srgbClr val="000000">
                      <a:alpha val="20000"/>
                    </a:srgbClr>
                  </a:outerShdw>
                </a:effectLst>
              </a:rPr>
              <a:t>We…</a:t>
            </a:r>
          </a:p>
          <a:p>
            <a:pPr marL="0" indent="0">
              <a:buNone/>
            </a:pPr>
            <a:r>
              <a:rPr lang="en-US">
                <a:effectLst>
                  <a:glow rad="38100">
                    <a:prstClr val="black">
                      <a:lumMod val="50000"/>
                      <a:lumOff val="50000"/>
                      <a:alpha val="20000"/>
                    </a:prstClr>
                  </a:glow>
                  <a:outerShdw blurRad="44450" dist="12700" dir="13860000" algn="tl" rotWithShape="0">
                    <a:srgbClr val="000000">
                      <a:alpha val="20000"/>
                    </a:srgbClr>
                  </a:outerShdw>
                </a:effectLst>
              </a:rPr>
              <a:t>Received the components from our parts list.</a:t>
            </a:r>
          </a:p>
          <a:p>
            <a:pPr marL="0" indent="0">
              <a:buNone/>
            </a:pPr>
            <a:r>
              <a:rPr lang="en-US">
                <a:effectLst>
                  <a:glow rad="38100">
                    <a:prstClr val="black">
                      <a:lumMod val="50000"/>
                      <a:lumOff val="50000"/>
                      <a:alpha val="20000"/>
                    </a:prstClr>
                  </a:glow>
                  <a:outerShdw blurRad="44450" dist="12700" dir="13860000" algn="tl" rotWithShape="0">
                    <a:srgbClr val="000000">
                      <a:alpha val="20000"/>
                    </a:srgbClr>
                  </a:outerShdw>
                </a:effectLst>
              </a:rPr>
              <a:t>Began Implementation of the simulation onto our physical breadboard. </a:t>
            </a:r>
          </a:p>
          <a:p>
            <a:pPr marL="0" indent="0">
              <a:buNone/>
            </a:pPr>
            <a:r>
              <a:rPr lang="en-US">
                <a:effectLst>
                  <a:glow rad="38100">
                    <a:prstClr val="black">
                      <a:lumMod val="50000"/>
                      <a:lumOff val="50000"/>
                      <a:alpha val="20000"/>
                    </a:prstClr>
                  </a:glow>
                  <a:outerShdw blurRad="44450" dist="12700" dir="13860000" algn="tl" rotWithShape="0">
                    <a:srgbClr val="000000">
                      <a:alpha val="20000"/>
                    </a:srgbClr>
                  </a:outerShdw>
                </a:effectLst>
              </a:rPr>
              <a:t>Began to program our Arduino Microcontroller to output a PWM signal.</a:t>
            </a:r>
          </a:p>
          <a:p>
            <a:pPr marL="0" indent="0">
              <a:buNone/>
            </a:pPr>
            <a:r>
              <a:rPr lang="en-US">
                <a:effectLst>
                  <a:glow rad="38100">
                    <a:prstClr val="black">
                      <a:lumMod val="50000"/>
                      <a:lumOff val="50000"/>
                      <a:alpha val="20000"/>
                    </a:prstClr>
                  </a:glow>
                  <a:outerShdw blurRad="44450" dist="12700" dir="13860000" algn="tl" rotWithShape="0">
                    <a:srgbClr val="000000">
                      <a:alpha val="20000"/>
                    </a:srgbClr>
                  </a:outerShdw>
                </a:effectLst>
              </a:rPr>
              <a:t>Began to test our gate driver circuit. </a:t>
            </a:r>
          </a:p>
          <a:p>
            <a:pPr marL="0" indent="0">
              <a:buNone/>
            </a:pPr>
            <a:r>
              <a:rPr lang="en-US">
                <a:effectLst>
                  <a:glow rad="38100">
                    <a:prstClr val="black">
                      <a:lumMod val="50000"/>
                      <a:lumOff val="50000"/>
                      <a:alpha val="20000"/>
                    </a:prstClr>
                  </a:glow>
                  <a:outerShdw blurRad="44450" dist="12700" dir="13860000" algn="tl" rotWithShape="0">
                    <a:srgbClr val="000000">
                      <a:alpha val="20000"/>
                    </a:srgbClr>
                  </a:outerShdw>
                </a:effectLst>
              </a:rPr>
              <a:t>Began to investigate DC to DC converters (used for MPPT) for our solar array. </a:t>
            </a:r>
          </a:p>
        </p:txBody>
      </p:sp>
    </p:spTree>
    <p:extLst>
      <p:ext uri="{BB962C8B-B14F-4D97-AF65-F5344CB8AC3E}">
        <p14:creationId xmlns:p14="http://schemas.microsoft.com/office/powerpoint/2010/main" val="846028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6635F1-1CE3-5DDB-CBE2-2E239E5C9C33}"/>
              </a:ext>
            </a:extLst>
          </p:cNvPr>
          <p:cNvSpPr>
            <a:spLocks noGrp="1"/>
          </p:cNvSpPr>
          <p:nvPr>
            <p:ph type="title" idx="4294967295"/>
          </p:nvPr>
        </p:nvSpPr>
        <p:spPr>
          <a:xfrm>
            <a:off x="643191" y="609600"/>
            <a:ext cx="6573685" cy="1905000"/>
          </a:xfrm>
        </p:spPr>
        <p:txBody>
          <a:bodyPr vert="horz" lIns="91440" tIns="45720" rIns="91440" bIns="45720" rtlCol="0" anchor="ctr">
            <a:normAutofit/>
          </a:bodyPr>
          <a:lstStyle/>
          <a:p>
            <a:r>
              <a:rPr lang="en-US"/>
              <a:t>Prototype 1</a:t>
            </a:r>
          </a:p>
        </p:txBody>
      </p:sp>
      <p:sp>
        <p:nvSpPr>
          <p:cNvPr id="7" name="Text Placeholder 6">
            <a:extLst>
              <a:ext uri="{FF2B5EF4-FFF2-40B4-BE49-F238E27FC236}">
                <a16:creationId xmlns:a16="http://schemas.microsoft.com/office/drawing/2014/main" id="{8C3F5561-958A-72D5-ED8A-172F5140A4A1}"/>
              </a:ext>
            </a:extLst>
          </p:cNvPr>
          <p:cNvSpPr>
            <a:spLocks noGrp="1"/>
          </p:cNvSpPr>
          <p:nvPr>
            <p:ph type="body" sz="half" idx="4294967295"/>
          </p:nvPr>
        </p:nvSpPr>
        <p:spPr>
          <a:xfrm>
            <a:off x="643192" y="2666999"/>
            <a:ext cx="6573684" cy="3216276"/>
          </a:xfrm>
        </p:spPr>
        <p:txBody>
          <a:bodyPr vert="horz" lIns="91440" tIns="45720" rIns="91440" bIns="45720" rtlCol="0" anchor="t">
            <a:normAutofit/>
          </a:bodyPr>
          <a:lstStyle/>
          <a:p>
            <a:r>
              <a:rPr lang="en-US"/>
              <a:t>This prototype contains both of our dc-dc converters, as well as the gate driver for the bidirectional dc-dc. </a:t>
            </a:r>
            <a:r>
              <a:rPr lang="en-US" b="0" i="0"/>
              <a:t>We're using an Arduino, situated on the breadboard, to generate PWM signals. These signals are directed to the gate driver. The gate driver then modulates the DC-DC converter, governing both the buck and boost operations to achieve our desired voltage regulation.</a:t>
            </a:r>
            <a:endParaRPr lang="en-US"/>
          </a:p>
        </p:txBody>
      </p:sp>
      <p:pic>
        <p:nvPicPr>
          <p:cNvPr id="2050" name="Picture 2" descr="A circuit board with wires and wires&#10;&#10;Description automatically generated">
            <a:extLst>
              <a:ext uri="{FF2B5EF4-FFF2-40B4-BE49-F238E27FC236}">
                <a16:creationId xmlns:a16="http://schemas.microsoft.com/office/drawing/2014/main" id="{E105ED82-060E-4466-F7A6-9BF5E9AD1F8F}"/>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7591328" y="645106"/>
            <a:ext cx="3935810" cy="52477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286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7C5276-BD73-BC12-FA77-4BE6F284F21D}"/>
              </a:ext>
            </a:extLst>
          </p:cNvPr>
          <p:cNvSpPr>
            <a:spLocks noGrp="1"/>
          </p:cNvSpPr>
          <p:nvPr>
            <p:ph type="title" idx="4294967295"/>
          </p:nvPr>
        </p:nvSpPr>
        <p:spPr>
          <a:xfrm>
            <a:off x="643192" y="609600"/>
            <a:ext cx="3643674" cy="1905000"/>
          </a:xfrm>
        </p:spPr>
        <p:txBody>
          <a:bodyPr vert="horz" lIns="91440" tIns="45720" rIns="91440" bIns="45720" rtlCol="0" anchor="ctr">
            <a:normAutofit/>
          </a:bodyPr>
          <a:lstStyle/>
          <a:p>
            <a:r>
              <a:rPr lang="en-US" sz="2800"/>
              <a:t>Code Prototyping</a:t>
            </a:r>
          </a:p>
        </p:txBody>
      </p:sp>
      <p:sp>
        <p:nvSpPr>
          <p:cNvPr id="12" name="Content Placeholder 11">
            <a:extLst>
              <a:ext uri="{FF2B5EF4-FFF2-40B4-BE49-F238E27FC236}">
                <a16:creationId xmlns:a16="http://schemas.microsoft.com/office/drawing/2014/main" id="{689DEC41-F2B0-8998-DA26-7E6D135D4EA3}"/>
              </a:ext>
            </a:extLst>
          </p:cNvPr>
          <p:cNvSpPr>
            <a:spLocks noGrp="1"/>
          </p:cNvSpPr>
          <p:nvPr>
            <p:ph sz="half" idx="4294967295"/>
          </p:nvPr>
        </p:nvSpPr>
        <p:spPr>
          <a:xfrm>
            <a:off x="643192" y="2666999"/>
            <a:ext cx="3643674" cy="3216276"/>
          </a:xfrm>
        </p:spPr>
        <p:txBody>
          <a:bodyPr vert="horz" lIns="91440" tIns="45720" rIns="91440" bIns="45720" rtlCol="0" anchor="ctr">
            <a:normAutofit/>
          </a:bodyPr>
          <a:lstStyle/>
          <a:p>
            <a:r>
              <a:rPr lang="en-US" sz="1800"/>
              <a:t>This code is an example of what we plan to use to control the gate driver for the bidirectional dc-dc circuit.</a:t>
            </a:r>
          </a:p>
          <a:p>
            <a:r>
              <a:rPr lang="en-US" sz="1800"/>
              <a:t>We have other code that will be used for the MPPT.</a:t>
            </a:r>
          </a:p>
        </p:txBody>
      </p:sp>
      <p:pic>
        <p:nvPicPr>
          <p:cNvPr id="11" name="Content Placeholder 10" descr="A screenshot of a computer program&#10;&#10;Description automatically generated">
            <a:extLst>
              <a:ext uri="{FF2B5EF4-FFF2-40B4-BE49-F238E27FC236}">
                <a16:creationId xmlns:a16="http://schemas.microsoft.com/office/drawing/2014/main" id="{C94AFADA-D43F-B5ED-268E-D3FFF83280A6}"/>
              </a:ext>
            </a:extLst>
          </p:cNvPr>
          <p:cNvPicPr>
            <a:picLocks noGrp="1" noChangeAspect="1"/>
          </p:cNvPicPr>
          <p:nvPr>
            <p:ph sz="half" idx="4294967295"/>
          </p:nvPr>
        </p:nvPicPr>
        <p:blipFill rotWithShape="1">
          <a:blip r:embed="rId2"/>
          <a:srcRect t="419" r="-2" b="-2"/>
          <a:stretch/>
        </p:blipFill>
        <p:spPr>
          <a:xfrm>
            <a:off x="4593365" y="645106"/>
            <a:ext cx="6916633" cy="5247747"/>
          </a:xfrm>
          <a:prstGeom prst="rect">
            <a:avLst/>
          </a:prstGeom>
          <a:ln>
            <a:noFill/>
          </a:ln>
          <a:effectLst/>
        </p:spPr>
      </p:pic>
    </p:spTree>
    <p:extLst>
      <p:ext uri="{BB962C8B-B14F-4D97-AF65-F5344CB8AC3E}">
        <p14:creationId xmlns:p14="http://schemas.microsoft.com/office/powerpoint/2010/main" val="728857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46BC-AE8C-E5CE-41AA-B287EED5D15E}"/>
              </a:ext>
            </a:extLst>
          </p:cNvPr>
          <p:cNvSpPr>
            <a:spLocks noGrp="1"/>
          </p:cNvSpPr>
          <p:nvPr>
            <p:ph type="title"/>
          </p:nvPr>
        </p:nvSpPr>
        <p:spPr>
          <a:xfrm>
            <a:off x="1141413" y="609600"/>
            <a:ext cx="4876800" cy="1905000"/>
          </a:xfrm>
        </p:spPr>
        <p:txBody>
          <a:bodyPr numCol="1"/>
          <a:lstStyle/>
          <a:p>
            <a:pPr algn="ctr"/>
            <a:r>
              <a:rPr lang="en-US"/>
              <a:t>Problems so far</a:t>
            </a:r>
          </a:p>
        </p:txBody>
      </p:sp>
      <p:sp>
        <p:nvSpPr>
          <p:cNvPr id="3" name="Content Placeholder 2">
            <a:extLst>
              <a:ext uri="{FF2B5EF4-FFF2-40B4-BE49-F238E27FC236}">
                <a16:creationId xmlns:a16="http://schemas.microsoft.com/office/drawing/2014/main" id="{3B082ABF-1C91-A059-7D52-D9067C12DCEC}"/>
              </a:ext>
            </a:extLst>
          </p:cNvPr>
          <p:cNvSpPr>
            <a:spLocks noGrp="1"/>
          </p:cNvSpPr>
          <p:nvPr>
            <p:ph sz="half" idx="1"/>
          </p:nvPr>
        </p:nvSpPr>
        <p:spPr/>
        <p:txBody>
          <a:bodyPr>
            <a:normAutofit fontScale="92500" lnSpcReduction="10000"/>
          </a:bodyPr>
          <a:lstStyle/>
          <a:p>
            <a:r>
              <a:rPr lang="en-US"/>
              <a:t>Coding the Arduino to accurately control the gate driver, in turn accurately controlling the dc-dc converters</a:t>
            </a:r>
          </a:p>
          <a:p>
            <a:r>
              <a:rPr lang="en-US"/>
              <a:t>Deriving an efficient method/algorithm for determining the MPPT based on V x I measurements(then implementing the code correctly)</a:t>
            </a:r>
          </a:p>
          <a:p>
            <a:r>
              <a:rPr lang="en-US"/>
              <a:t>Determining a method for regulating the load voltage and current, as well as ensuring the battery gets the voltage it needs to be charged</a:t>
            </a:r>
          </a:p>
          <a:p>
            <a:pPr marL="0" indent="0">
              <a:buNone/>
            </a:pPr>
            <a:endParaRPr lang="en-US"/>
          </a:p>
        </p:txBody>
      </p:sp>
      <p:sp>
        <p:nvSpPr>
          <p:cNvPr id="5" name="Content Placeholder 4">
            <a:extLst>
              <a:ext uri="{FF2B5EF4-FFF2-40B4-BE49-F238E27FC236}">
                <a16:creationId xmlns:a16="http://schemas.microsoft.com/office/drawing/2014/main" id="{2160B9B9-EBA8-7499-D751-CBD0F784F082}"/>
              </a:ext>
            </a:extLst>
          </p:cNvPr>
          <p:cNvSpPr>
            <a:spLocks noGrp="1"/>
          </p:cNvSpPr>
          <p:nvPr>
            <p:ph sz="half" idx="2"/>
          </p:nvPr>
        </p:nvSpPr>
        <p:spPr/>
        <p:txBody>
          <a:bodyPr>
            <a:normAutofit fontScale="92500" lnSpcReduction="10000"/>
          </a:bodyPr>
          <a:lstStyle/>
          <a:p>
            <a:pPr marL="285750" indent="-285750">
              <a:buFont typeface="Arial" panose="020B0604020202020204" pitchFamily="34" charset="0"/>
              <a:buChar char="•"/>
            </a:pPr>
            <a:r>
              <a:rPr lang="en-US" sz="1800"/>
              <a:t>Currently Progressing</a:t>
            </a:r>
          </a:p>
          <a:p>
            <a:pPr marL="0" indent="0">
              <a:buNone/>
            </a:pPr>
            <a:endParaRPr lang="en-US" sz="180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sz="1800">
                <a:effectLst>
                  <a:outerShdw blurRad="38100" dist="38100" dir="2700000" algn="tl">
                    <a:srgbClr val="000000">
                      <a:alpha val="43137"/>
                    </a:srgbClr>
                  </a:outerShdw>
                </a:effectLst>
              </a:rPr>
              <a:t>Currently Progressing</a:t>
            </a:r>
          </a:p>
          <a:p>
            <a:pPr marL="285750" indent="-285750">
              <a:buFont typeface="Arial" panose="020B0604020202020204" pitchFamily="34" charset="0"/>
              <a:buChar char="•"/>
            </a:pPr>
            <a:endParaRPr lang="en-US" sz="180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sz="1800">
                <a:effectLst>
                  <a:outerShdw blurRad="38100" dist="38100" dir="2700000" algn="tl">
                    <a:srgbClr val="000000">
                      <a:alpha val="43137"/>
                    </a:srgbClr>
                  </a:outerShdw>
                </a:effectLst>
              </a:rPr>
              <a:t>We determined we will need a feedback loop in our Bidirectional DC-DC, we will need to figure out the implementation steps required</a:t>
            </a:r>
          </a:p>
          <a:p>
            <a:endParaRPr lang="en-US"/>
          </a:p>
        </p:txBody>
      </p:sp>
      <p:sp>
        <p:nvSpPr>
          <p:cNvPr id="7" name="Title 1">
            <a:extLst>
              <a:ext uri="{FF2B5EF4-FFF2-40B4-BE49-F238E27FC236}">
                <a16:creationId xmlns:a16="http://schemas.microsoft.com/office/drawing/2014/main" id="{B43E9906-61C9-FB65-55B0-A468FEF1B471}"/>
              </a:ext>
            </a:extLst>
          </p:cNvPr>
          <p:cNvSpPr txBox="1">
            <a:spLocks/>
          </p:cNvSpPr>
          <p:nvPr/>
        </p:nvSpPr>
        <p:spPr>
          <a:xfrm>
            <a:off x="6018212" y="609600"/>
            <a:ext cx="4937760" cy="1905000"/>
          </a:xfrm>
          <a:prstGeom prst="rect">
            <a:avLst/>
          </a:prstGeom>
        </p:spPr>
        <p:txBody>
          <a:bodyPr vert="horz" lIns="91440" tIns="45720" rIns="91440" bIns="45720" numCol="1"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Solutions</a:t>
            </a:r>
          </a:p>
        </p:txBody>
      </p:sp>
    </p:spTree>
    <p:extLst>
      <p:ext uri="{BB962C8B-B14F-4D97-AF65-F5344CB8AC3E}">
        <p14:creationId xmlns:p14="http://schemas.microsoft.com/office/powerpoint/2010/main" val="1781937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3B6ED45-D3A2-BB00-A5EF-9307504FAADE}"/>
              </a:ext>
            </a:extLst>
          </p:cNvPr>
          <p:cNvGraphicFramePr>
            <a:graphicFrameLocks/>
          </p:cNvGraphicFramePr>
          <p:nvPr/>
        </p:nvGraphicFramePr>
        <p:xfrm>
          <a:off x="643467" y="643467"/>
          <a:ext cx="10905066" cy="55710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5637155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C4E064-D9E8-5F58-75B1-A5C62600F985}"/>
              </a:ext>
            </a:extLst>
          </p:cNvPr>
          <p:cNvSpPr>
            <a:spLocks noGrp="1"/>
          </p:cNvSpPr>
          <p:nvPr>
            <p:ph type="title" idx="4294967295"/>
          </p:nvPr>
        </p:nvSpPr>
        <p:spPr>
          <a:xfrm>
            <a:off x="643192" y="609600"/>
            <a:ext cx="3643674" cy="1905000"/>
          </a:xfrm>
        </p:spPr>
        <p:txBody>
          <a:bodyPr vert="horz" lIns="91440" tIns="45720" rIns="91440" bIns="45720" rtlCol="0" anchor="ctr">
            <a:normAutofit/>
          </a:bodyPr>
          <a:lstStyle/>
          <a:p>
            <a:r>
              <a:rPr lang="en-US" sz="2800"/>
              <a:t>Current vs predicted progress</a:t>
            </a:r>
          </a:p>
        </p:txBody>
      </p:sp>
      <p:sp>
        <p:nvSpPr>
          <p:cNvPr id="6" name="Content Placeholder 5">
            <a:extLst>
              <a:ext uri="{FF2B5EF4-FFF2-40B4-BE49-F238E27FC236}">
                <a16:creationId xmlns:a16="http://schemas.microsoft.com/office/drawing/2014/main" id="{1C1E1F1D-FE44-A685-EA2B-17B0CCBCB4F3}"/>
              </a:ext>
            </a:extLst>
          </p:cNvPr>
          <p:cNvSpPr>
            <a:spLocks noGrp="1"/>
          </p:cNvSpPr>
          <p:nvPr>
            <p:ph sz="half" idx="4294967295"/>
          </p:nvPr>
        </p:nvSpPr>
        <p:spPr>
          <a:xfrm>
            <a:off x="643192" y="2666999"/>
            <a:ext cx="3643674" cy="3216276"/>
          </a:xfrm>
        </p:spPr>
        <p:txBody>
          <a:bodyPr vert="horz" lIns="91440" tIns="45720" rIns="91440" bIns="45720" rtlCol="0" anchor="t">
            <a:normAutofit/>
          </a:bodyPr>
          <a:lstStyle/>
          <a:p>
            <a:pPr>
              <a:lnSpc>
                <a:spcPct val="90000"/>
              </a:lnSpc>
            </a:pPr>
            <a:r>
              <a:rPr lang="en-US" sz="1800"/>
              <a:t>Originally, we planned to have our circuit ready to test with a battery this week (Task 2.4).</a:t>
            </a:r>
          </a:p>
          <a:p>
            <a:pPr>
              <a:lnSpc>
                <a:spcPct val="90000"/>
              </a:lnSpc>
            </a:pPr>
            <a:r>
              <a:rPr lang="en-US" sz="1800"/>
              <a:t>We must backtrack to include some extra simulation and programming to control the pv-array output.</a:t>
            </a:r>
          </a:p>
          <a:p>
            <a:pPr>
              <a:lnSpc>
                <a:spcPct val="90000"/>
              </a:lnSpc>
            </a:pPr>
            <a:r>
              <a:rPr lang="en-US" sz="1800"/>
              <a:t>We still plan to have Task 2 complete by the deadline of 10/30/23</a:t>
            </a:r>
          </a:p>
        </p:txBody>
      </p:sp>
      <p:pic>
        <p:nvPicPr>
          <p:cNvPr id="9" name="Picture 8" descr="A graph of a project&#10;&#10;Description automatically generated">
            <a:extLst>
              <a:ext uri="{FF2B5EF4-FFF2-40B4-BE49-F238E27FC236}">
                <a16:creationId xmlns:a16="http://schemas.microsoft.com/office/drawing/2014/main" id="{73DC2BB1-298A-8EB2-4E9F-E4EC8397830F}"/>
              </a:ext>
            </a:extLst>
          </p:cNvPr>
          <p:cNvPicPr>
            <a:picLocks noChangeAspect="1"/>
          </p:cNvPicPr>
          <p:nvPr/>
        </p:nvPicPr>
        <p:blipFill rotWithShape="1">
          <a:blip r:embed="rId3"/>
          <a:srcRect b="26956"/>
          <a:stretch/>
        </p:blipFill>
        <p:spPr>
          <a:xfrm>
            <a:off x="4630994" y="1418470"/>
            <a:ext cx="6916633" cy="3701019"/>
          </a:xfrm>
          <a:prstGeom prst="rect">
            <a:avLst/>
          </a:prstGeom>
          <a:ln>
            <a:noFill/>
          </a:ln>
          <a:effectLst/>
        </p:spPr>
      </p:pic>
    </p:spTree>
    <p:extLst>
      <p:ext uri="{BB962C8B-B14F-4D97-AF65-F5344CB8AC3E}">
        <p14:creationId xmlns:p14="http://schemas.microsoft.com/office/powerpoint/2010/main" val="1581015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954-380E-20A8-24AB-17F5F2ED4689}"/>
              </a:ext>
            </a:extLst>
          </p:cNvPr>
          <p:cNvSpPr>
            <a:spLocks noGrp="1"/>
          </p:cNvSpPr>
          <p:nvPr>
            <p:ph type="title"/>
          </p:nvPr>
        </p:nvSpPr>
        <p:spPr>
          <a:xfrm>
            <a:off x="581193" y="729658"/>
            <a:ext cx="11029616" cy="988332"/>
          </a:xfrm>
        </p:spPr>
        <p:txBody>
          <a:bodyPr vert="horz" lIns="91440" tIns="45720" rIns="91440" bIns="45720" rtlCol="0" anchor="b">
            <a:normAutofit/>
          </a:bodyPr>
          <a:lstStyle/>
          <a:p>
            <a:pPr algn="ctr"/>
            <a:r>
              <a:rPr lang="en-US" b="0" kern="1200" cap="all">
                <a:latin typeface="+mj-lt"/>
                <a:ea typeface="+mj-ea"/>
                <a:cs typeface="+mj-cs"/>
              </a:rPr>
              <a:t>Introduction</a:t>
            </a:r>
            <a:endParaRPr lang="en-US">
              <a:ea typeface="+mj-ea"/>
              <a:cs typeface="+mj-cs"/>
            </a:endParaRPr>
          </a:p>
        </p:txBody>
      </p:sp>
      <p:sp>
        <p:nvSpPr>
          <p:cNvPr id="6" name="TextBox 5">
            <a:extLst>
              <a:ext uri="{FF2B5EF4-FFF2-40B4-BE49-F238E27FC236}">
                <a16:creationId xmlns:a16="http://schemas.microsoft.com/office/drawing/2014/main" id="{D888FF0B-A108-1A9D-4BD1-63AF0DDA1DE8}"/>
              </a:ext>
            </a:extLst>
          </p:cNvPr>
          <p:cNvSpPr txBox="1"/>
          <p:nvPr/>
        </p:nvSpPr>
        <p:spPr>
          <a:xfrm flipH="1">
            <a:off x="451555" y="1994370"/>
            <a:ext cx="564444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ct val="20000"/>
              </a:spcBef>
              <a:spcAft>
                <a:spcPts val="600"/>
              </a:spcAft>
            </a:pPr>
            <a:r>
              <a:rPr lang="en-US" sz="2800">
                <a:solidFill>
                  <a:schemeClr val="bg1"/>
                </a:solidFill>
              </a:rPr>
              <a:t>Topics: </a:t>
            </a:r>
            <a:endParaRPr lang="en-US"/>
          </a:p>
          <a:p>
            <a:pPr marL="457200" indent="-457200">
              <a:lnSpc>
                <a:spcPct val="90000"/>
              </a:lnSpc>
              <a:spcBef>
                <a:spcPct val="20000"/>
              </a:spcBef>
              <a:spcAft>
                <a:spcPts val="600"/>
              </a:spcAft>
              <a:buFont typeface="Arial" panose="020B0604020202020204" pitchFamily="34" charset="0"/>
              <a:buChar char="•"/>
            </a:pPr>
            <a:r>
              <a:rPr lang="en-US" sz="2800">
                <a:solidFill>
                  <a:schemeClr val="bg1"/>
                </a:solidFill>
              </a:rPr>
              <a:t>How PV-battery integration works</a:t>
            </a:r>
          </a:p>
          <a:p>
            <a:pPr marL="457200" indent="-457200">
              <a:lnSpc>
                <a:spcPct val="90000"/>
              </a:lnSpc>
              <a:spcBef>
                <a:spcPct val="20000"/>
              </a:spcBef>
              <a:spcAft>
                <a:spcPts val="600"/>
              </a:spcAft>
              <a:buFont typeface="Arial" panose="020B0604020202020204" pitchFamily="34" charset="0"/>
              <a:buChar char="•"/>
            </a:pPr>
            <a:r>
              <a:rPr lang="en-US" sz="2800">
                <a:solidFill>
                  <a:schemeClr val="bg1"/>
                </a:solidFill>
              </a:rPr>
              <a:t>Objectives and Goals</a:t>
            </a:r>
          </a:p>
          <a:p>
            <a:pPr marL="457200" indent="-457200">
              <a:lnSpc>
                <a:spcPct val="90000"/>
              </a:lnSpc>
              <a:spcBef>
                <a:spcPct val="20000"/>
              </a:spcBef>
              <a:spcAft>
                <a:spcPts val="600"/>
              </a:spcAft>
              <a:buFont typeface="Arial" panose="020B0604020202020204" pitchFamily="34" charset="0"/>
              <a:buChar char="•"/>
            </a:pPr>
            <a:r>
              <a:rPr lang="en-US" sz="2800">
                <a:solidFill>
                  <a:schemeClr val="bg1"/>
                </a:solidFill>
              </a:rPr>
              <a:t>Challenges and Solutions</a:t>
            </a:r>
          </a:p>
          <a:p>
            <a:pPr marL="457200" indent="-457200">
              <a:lnSpc>
                <a:spcPct val="90000"/>
              </a:lnSpc>
              <a:spcBef>
                <a:spcPct val="20000"/>
              </a:spcBef>
              <a:spcAft>
                <a:spcPts val="600"/>
              </a:spcAft>
              <a:buFont typeface="Arial" panose="020B0604020202020204" pitchFamily="34" charset="0"/>
              <a:buChar char="•"/>
            </a:pPr>
            <a:r>
              <a:rPr lang="en-US" sz="2800">
                <a:solidFill>
                  <a:schemeClr val="bg1"/>
                </a:solidFill>
              </a:rPr>
              <a:t>Design process</a:t>
            </a:r>
          </a:p>
          <a:p>
            <a:pPr marL="457200" indent="-457200">
              <a:lnSpc>
                <a:spcPct val="90000"/>
              </a:lnSpc>
              <a:spcBef>
                <a:spcPct val="20000"/>
              </a:spcBef>
              <a:spcAft>
                <a:spcPts val="600"/>
              </a:spcAft>
              <a:buFont typeface="Arial" panose="020B0604020202020204" pitchFamily="34" charset="0"/>
              <a:buChar char="•"/>
            </a:pPr>
            <a:r>
              <a:rPr lang="en-US" sz="2800">
                <a:solidFill>
                  <a:schemeClr val="bg1"/>
                </a:solidFill>
              </a:rPr>
              <a:t>Roles and Scheduling</a:t>
            </a:r>
          </a:p>
          <a:p>
            <a:pPr marL="457200" indent="-457200" algn="l">
              <a:lnSpc>
                <a:spcPct val="90000"/>
              </a:lnSpc>
              <a:spcBef>
                <a:spcPct val="20000"/>
              </a:spcBef>
              <a:spcAft>
                <a:spcPts val="600"/>
              </a:spcAft>
              <a:buFont typeface="Arial" panose="020B0604020202020204" pitchFamily="34" charset="0"/>
              <a:buChar char="•"/>
            </a:pPr>
            <a:r>
              <a:rPr lang="en-US" sz="2800">
                <a:solidFill>
                  <a:schemeClr val="bg1"/>
                </a:solidFill>
              </a:rPr>
              <a:t>Q&amp;A</a:t>
            </a:r>
          </a:p>
        </p:txBody>
      </p:sp>
      <p:sp>
        <p:nvSpPr>
          <p:cNvPr id="14" name="TextBox 13">
            <a:extLst>
              <a:ext uri="{FF2B5EF4-FFF2-40B4-BE49-F238E27FC236}">
                <a16:creationId xmlns:a16="http://schemas.microsoft.com/office/drawing/2014/main" id="{FB0C3C58-321F-D77A-74B7-818BC0FCABCF}"/>
              </a:ext>
            </a:extLst>
          </p:cNvPr>
          <p:cNvSpPr txBox="1"/>
          <p:nvPr/>
        </p:nvSpPr>
        <p:spPr>
          <a:xfrm>
            <a:off x="6096000" y="1994370"/>
            <a:ext cx="5640680" cy="19790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20000"/>
              </a:spcBef>
              <a:spcAft>
                <a:spcPts val="600"/>
              </a:spcAft>
            </a:pPr>
            <a:r>
              <a:rPr lang="en-US" sz="2800">
                <a:solidFill>
                  <a:schemeClr val="bg1"/>
                </a:solidFill>
              </a:rPr>
              <a:t>Goals:</a:t>
            </a:r>
            <a:endParaRPr lang="en-US" sz="1000">
              <a:solidFill>
                <a:srgbClr val="262626"/>
              </a:solidFill>
            </a:endParaRPr>
          </a:p>
          <a:p>
            <a:pPr marL="305435" indent="-305435">
              <a:spcBef>
                <a:spcPct val="20000"/>
              </a:spcBef>
              <a:spcAft>
                <a:spcPts val="600"/>
              </a:spcAft>
              <a:buFont typeface="'Wingdings 2',Sans-Serif"/>
              <a:buChar char="•"/>
            </a:pPr>
            <a:r>
              <a:rPr lang="en-US" sz="2800">
                <a:solidFill>
                  <a:schemeClr val="bg1"/>
                </a:solidFill>
              </a:rPr>
              <a:t>Our goal is to design a circuit in which we can store and supply solar energy to a mobile device.</a:t>
            </a:r>
          </a:p>
        </p:txBody>
      </p:sp>
    </p:spTree>
    <p:extLst>
      <p:ext uri="{BB962C8B-B14F-4D97-AF65-F5344CB8AC3E}">
        <p14:creationId xmlns:p14="http://schemas.microsoft.com/office/powerpoint/2010/main" val="1866134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A white character with a black tie and a white speech bubble">
            <a:extLst>
              <a:ext uri="{FF2B5EF4-FFF2-40B4-BE49-F238E27FC236}">
                <a16:creationId xmlns:a16="http://schemas.microsoft.com/office/drawing/2014/main" id="{59B65D20-6275-4294-F324-9396D816EDDE}"/>
              </a:ext>
            </a:extLst>
          </p:cNvPr>
          <p:cNvPicPr>
            <a:picLocks noChangeAspect="1"/>
          </p:cNvPicPr>
          <p:nvPr/>
        </p:nvPicPr>
        <p:blipFill rotWithShape="1">
          <a:blip r:embed="rId3"/>
          <a:srcRect t="1226" b="20650"/>
          <a:stretch/>
        </p:blipFill>
        <p:spPr>
          <a:xfrm>
            <a:off x="20" y="10"/>
            <a:ext cx="12191980" cy="6857990"/>
          </a:xfrm>
          <a:prstGeom prst="rect">
            <a:avLst/>
          </a:prstGeom>
          <a:noFill/>
        </p:spPr>
      </p:pic>
    </p:spTree>
    <p:extLst>
      <p:ext uri="{BB962C8B-B14F-4D97-AF65-F5344CB8AC3E}">
        <p14:creationId xmlns:p14="http://schemas.microsoft.com/office/powerpoint/2010/main" val="2143534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Close up image of hands applauding">
            <a:extLst>
              <a:ext uri="{FF2B5EF4-FFF2-40B4-BE49-F238E27FC236}">
                <a16:creationId xmlns:a16="http://schemas.microsoft.com/office/drawing/2014/main" id="{E874A119-D768-A068-96EB-321F31E8D951}"/>
              </a:ext>
            </a:extLst>
          </p:cNvPr>
          <p:cNvPicPr>
            <a:picLocks noChangeAspect="1"/>
          </p:cNvPicPr>
          <p:nvPr/>
        </p:nvPicPr>
        <p:blipFill rotWithShape="1">
          <a:blip r:embed="rId2">
            <a:duotone>
              <a:prstClr val="black"/>
              <a:schemeClr val="bg1">
                <a:tint val="45000"/>
                <a:satMod val="400000"/>
              </a:schemeClr>
            </a:duotone>
            <a:alphaModFix amt="25000"/>
          </a:blip>
          <a:srcRect t="596" b="15134"/>
          <a:stretch/>
        </p:blipFill>
        <p:spPr>
          <a:xfrm>
            <a:off x="20" y="10"/>
            <a:ext cx="12191980" cy="6857990"/>
          </a:xfrm>
          <a:prstGeom prst="rect">
            <a:avLst/>
          </a:prstGeom>
        </p:spPr>
      </p:pic>
      <p:sp>
        <p:nvSpPr>
          <p:cNvPr id="2" name="Title 1">
            <a:extLst>
              <a:ext uri="{FF2B5EF4-FFF2-40B4-BE49-F238E27FC236}">
                <a16:creationId xmlns:a16="http://schemas.microsoft.com/office/drawing/2014/main" id="{6578FA99-C344-D1E6-FACA-EFA84ECDEE08}"/>
              </a:ext>
            </a:extLst>
          </p:cNvPr>
          <p:cNvSpPr>
            <a:spLocks noGrp="1"/>
          </p:cNvSpPr>
          <p:nvPr>
            <p:ph type="ctrTitle"/>
          </p:nvPr>
        </p:nvSpPr>
        <p:spPr>
          <a:xfrm>
            <a:off x="1751012" y="609601"/>
            <a:ext cx="8676222" cy="3200400"/>
          </a:xfrm>
        </p:spPr>
        <p:txBody>
          <a:bodyPr>
            <a:normAutofit/>
          </a:bodyPr>
          <a:lstStyle/>
          <a:p>
            <a:r>
              <a:rPr lang="en-US"/>
              <a:t>Thank you for listening</a:t>
            </a:r>
          </a:p>
        </p:txBody>
      </p:sp>
    </p:spTree>
    <p:extLst>
      <p:ext uri="{BB962C8B-B14F-4D97-AF65-F5344CB8AC3E}">
        <p14:creationId xmlns:p14="http://schemas.microsoft.com/office/powerpoint/2010/main" val="334374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1060315"/>
            <a:ext cx="11490325" cy="2218959"/>
          </a:xfrm>
        </p:spPr>
        <p:txBody>
          <a:bodyPr/>
          <a:lstStyle/>
          <a:p>
            <a:r>
              <a:rPr lang="en-US"/>
              <a:t>Progress Presentation 2</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sz="quarter" idx="13"/>
          </p:nvPr>
        </p:nvSpPr>
        <p:spPr>
          <a:xfrm>
            <a:off x="3512344" y="3700222"/>
            <a:ext cx="5167313" cy="603250"/>
          </a:xfrm>
        </p:spPr>
        <p:txBody>
          <a:bodyPr/>
          <a:lstStyle/>
          <a:p>
            <a:r>
              <a:rPr lang="en-US"/>
              <a:t>Sophomore Project</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350837" y="4644481"/>
            <a:ext cx="11490324" cy="1897987"/>
          </a:xfrm>
        </p:spPr>
        <p:txBody>
          <a:bodyPr vert="horz" lIns="91440" tIns="45720" rIns="91440" bIns="45720" rtlCol="0" anchor="t">
            <a:noAutofit/>
          </a:bodyPr>
          <a:lstStyle/>
          <a:p>
            <a:r>
              <a:rPr lang="en-US"/>
              <a:t>Jose – Challenges and Potential Resolutions</a:t>
            </a:r>
          </a:p>
          <a:p>
            <a:r>
              <a:rPr lang="en-US"/>
              <a:t>Devin – Schematics and PCB Design</a:t>
            </a:r>
            <a:endParaRPr lang="en-US">
              <a:ea typeface="Calibri"/>
              <a:cs typeface="Calibri"/>
            </a:endParaRPr>
          </a:p>
          <a:p>
            <a:r>
              <a:rPr lang="en-US"/>
              <a:t>Binh – Introduction and Previous Goals</a:t>
            </a:r>
            <a:endParaRPr lang="en-US">
              <a:ea typeface="Calibri"/>
              <a:cs typeface="Calibri"/>
            </a:endParaRPr>
          </a:p>
          <a:p>
            <a:r>
              <a:rPr lang="en-US"/>
              <a:t>Jonathan – Future Goals and Progress</a:t>
            </a:r>
            <a:endParaRPr lang="en-US">
              <a:ea typeface="Calibri"/>
              <a:cs typeface="Calibri"/>
            </a:endParaRPr>
          </a:p>
        </p:txBody>
      </p:sp>
    </p:spTree>
    <p:extLst>
      <p:ext uri="{BB962C8B-B14F-4D97-AF65-F5344CB8AC3E}">
        <p14:creationId xmlns:p14="http://schemas.microsoft.com/office/powerpoint/2010/main" val="3927832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7068820" y="136525"/>
            <a:ext cx="4846320" cy="1692311"/>
          </a:xfrm>
        </p:spPr>
        <p:txBody>
          <a:bodyPr/>
          <a:lstStyle/>
          <a:p>
            <a:r>
              <a:rPr lang="en-US"/>
              <a:t>Contents</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a:xfrm>
            <a:off x="0" y="0"/>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20" y="2078875"/>
            <a:ext cx="4114800" cy="3798888"/>
          </a:xfrm>
        </p:spPr>
        <p:txBody>
          <a:bodyPr>
            <a:normAutofit/>
          </a:bodyPr>
          <a:lstStyle/>
          <a:p>
            <a:r>
              <a:rPr lang="en-US"/>
              <a:t>Previous goals</a:t>
            </a:r>
          </a:p>
          <a:p>
            <a:r>
              <a:rPr lang="en-US"/>
              <a:t>Results and Challenges</a:t>
            </a:r>
          </a:p>
          <a:p>
            <a:r>
              <a:rPr lang="en-US"/>
              <a:t>Potential Resolutions</a:t>
            </a:r>
          </a:p>
          <a:p>
            <a:r>
              <a:rPr lang="en-US"/>
              <a:t>PCB schematics</a:t>
            </a:r>
          </a:p>
          <a:p>
            <a:r>
              <a:rPr lang="en-US"/>
              <a:t>Progress</a:t>
            </a:r>
          </a:p>
          <a:p>
            <a:r>
              <a:rPr lang="en-US"/>
              <a:t>Future goals</a:t>
            </a:r>
          </a:p>
          <a:p>
            <a:r>
              <a:rPr lang="en-US"/>
              <a:t>CLOSING and </a:t>
            </a:r>
            <a:r>
              <a:rPr lang="en-US" err="1"/>
              <a:t>q&amp;A</a:t>
            </a:r>
            <a:endParaRPr lang="en-US"/>
          </a:p>
          <a:p>
            <a:endParaRPr lang="en-US"/>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33</a:t>
            </a:fld>
            <a:endParaRPr lang="en-US"/>
          </a:p>
        </p:txBody>
      </p:sp>
    </p:spTree>
    <p:extLst>
      <p:ext uri="{BB962C8B-B14F-4D97-AF65-F5344CB8AC3E}">
        <p14:creationId xmlns:p14="http://schemas.microsoft.com/office/powerpoint/2010/main" val="1649098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114673"/>
            <a:ext cx="5251450" cy="2788704"/>
          </a:xfrm>
        </p:spPr>
        <p:txBody>
          <a:bodyPr>
            <a:normAutofit/>
          </a:bodyPr>
          <a:lstStyle/>
          <a:p>
            <a:r>
              <a:rPr lang="en-US">
                <a:cs typeface="Calibri Light"/>
              </a:rPr>
              <a:t>Previous Goals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411" r="20411"/>
          <a:stretch/>
        </p:blipFill>
        <p:spPr>
          <a:xfrm>
            <a:off x="0" y="0"/>
            <a:ext cx="609600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096000" y="3127304"/>
            <a:ext cx="5251450" cy="365125"/>
          </a:xfrm>
        </p:spPr>
        <p:txBody>
          <a:bodyPr/>
          <a:lstStyle/>
          <a:p>
            <a:r>
              <a:rPr lang="en-US"/>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34</a:t>
            </a:fld>
            <a:endParaRPr lang="en-US"/>
          </a:p>
        </p:txBody>
      </p:sp>
    </p:spTree>
    <p:extLst>
      <p:ext uri="{BB962C8B-B14F-4D97-AF65-F5344CB8AC3E}">
        <p14:creationId xmlns:p14="http://schemas.microsoft.com/office/powerpoint/2010/main" val="2944765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2F0D80-A549-0337-70E4-CC7B87686D7B}"/>
              </a:ext>
            </a:extLst>
          </p:cNvPr>
          <p:cNvSpPr>
            <a:spLocks noGrp="1"/>
          </p:cNvSpPr>
          <p:nvPr>
            <p:ph type="body" idx="1"/>
          </p:nvPr>
        </p:nvSpPr>
        <p:spPr>
          <a:xfrm>
            <a:off x="3589505" y="6103178"/>
            <a:ext cx="5012987" cy="365125"/>
          </a:xfrm>
        </p:spPr>
        <p:txBody>
          <a:bodyPr/>
          <a:lstStyle/>
          <a:p>
            <a:pPr algn="ctr"/>
            <a:r>
              <a:rPr lang="en-US"/>
              <a:t>Previous goals</a:t>
            </a:r>
          </a:p>
        </p:txBody>
      </p:sp>
      <p:sp>
        <p:nvSpPr>
          <p:cNvPr id="5" name="Slide Number Placeholder 4">
            <a:extLst>
              <a:ext uri="{FF2B5EF4-FFF2-40B4-BE49-F238E27FC236}">
                <a16:creationId xmlns:a16="http://schemas.microsoft.com/office/drawing/2014/main" id="{3FD0C51C-31A2-C207-C7D7-73962E8FCD7B}"/>
              </a:ext>
            </a:extLst>
          </p:cNvPr>
          <p:cNvSpPr>
            <a:spLocks noGrp="1"/>
          </p:cNvSpPr>
          <p:nvPr>
            <p:ph type="sldNum" sz="quarter" idx="12"/>
          </p:nvPr>
        </p:nvSpPr>
        <p:spPr/>
        <p:txBody>
          <a:bodyPr/>
          <a:lstStyle/>
          <a:p>
            <a:fld id="{8C2E478F-E849-4A8C-AF1F-CBCC78A7CBFA}" type="slidenum">
              <a:rPr lang="en-US" smtClean="0"/>
              <a:t>35</a:t>
            </a:fld>
            <a:endParaRPr lang="en-US"/>
          </a:p>
        </p:txBody>
      </p:sp>
      <p:sp>
        <p:nvSpPr>
          <p:cNvPr id="6" name="TextBox 5">
            <a:extLst>
              <a:ext uri="{FF2B5EF4-FFF2-40B4-BE49-F238E27FC236}">
                <a16:creationId xmlns:a16="http://schemas.microsoft.com/office/drawing/2014/main" id="{92D9CEA5-B8B2-1B48-0CC9-42EB1CBE7359}"/>
              </a:ext>
            </a:extLst>
          </p:cNvPr>
          <p:cNvSpPr txBox="1"/>
          <p:nvPr/>
        </p:nvSpPr>
        <p:spPr>
          <a:xfrm>
            <a:off x="778598" y="2274838"/>
            <a:ext cx="5317402"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Coding the Arduino to accurately control the gate driver, in turn accurately controlling the dc-dc converters</a:t>
            </a:r>
          </a:p>
          <a:p>
            <a:endParaRPr lang="en-US"/>
          </a:p>
          <a:p>
            <a:pPr marL="285750" indent="-285750">
              <a:buFont typeface="Arial" panose="020B0604020202020204" pitchFamily="34" charset="0"/>
              <a:buChar char="•"/>
            </a:pPr>
            <a:r>
              <a:rPr lang="en-US"/>
              <a:t>Deriving an efficient method/algorithm for determining the MPPT based on V x I measurements (then implementing the code correctly)</a:t>
            </a:r>
            <a:endParaRPr lang="en-US">
              <a:ea typeface="Calibri"/>
              <a:cs typeface="Calibri"/>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0" i="0">
                <a:effectLst/>
              </a:rPr>
              <a:t>Confirm that the Bi-Directional DC-DC converter can seamlessly transition between directions while maintaining the appropriate voltage levels for either charging the battery or the phone</a:t>
            </a:r>
            <a:endParaRPr lang="en-US">
              <a:ea typeface="Calibri"/>
              <a:cs typeface="Calibri"/>
            </a:endParaRPr>
          </a:p>
        </p:txBody>
      </p:sp>
      <p:sp>
        <p:nvSpPr>
          <p:cNvPr id="7" name="TextBox 6">
            <a:extLst>
              <a:ext uri="{FF2B5EF4-FFF2-40B4-BE49-F238E27FC236}">
                <a16:creationId xmlns:a16="http://schemas.microsoft.com/office/drawing/2014/main" id="{491D08C3-2042-CF1E-AD1C-FCF566500872}"/>
              </a:ext>
            </a:extLst>
          </p:cNvPr>
          <p:cNvSpPr txBox="1"/>
          <p:nvPr/>
        </p:nvSpPr>
        <p:spPr>
          <a:xfrm>
            <a:off x="2663228" y="937792"/>
            <a:ext cx="1548142" cy="707886"/>
          </a:xfrm>
          <a:prstGeom prst="rect">
            <a:avLst/>
          </a:prstGeom>
          <a:noFill/>
        </p:spPr>
        <p:txBody>
          <a:bodyPr wrap="square" rtlCol="0">
            <a:spAutoFit/>
          </a:bodyPr>
          <a:lstStyle/>
          <a:p>
            <a:r>
              <a:rPr lang="en-US" sz="4000"/>
              <a:t>Goals</a:t>
            </a:r>
          </a:p>
        </p:txBody>
      </p:sp>
      <p:sp>
        <p:nvSpPr>
          <p:cNvPr id="8" name="TextBox 7">
            <a:extLst>
              <a:ext uri="{FF2B5EF4-FFF2-40B4-BE49-F238E27FC236}">
                <a16:creationId xmlns:a16="http://schemas.microsoft.com/office/drawing/2014/main" id="{5A6277F0-F3CA-339E-9D71-D2D829A346E9}"/>
              </a:ext>
            </a:extLst>
          </p:cNvPr>
          <p:cNvSpPr txBox="1"/>
          <p:nvPr/>
        </p:nvSpPr>
        <p:spPr>
          <a:xfrm flipH="1">
            <a:off x="7980632" y="937792"/>
            <a:ext cx="2322212" cy="707886"/>
          </a:xfrm>
          <a:prstGeom prst="rect">
            <a:avLst/>
          </a:prstGeom>
          <a:noFill/>
        </p:spPr>
        <p:txBody>
          <a:bodyPr wrap="square" rtlCol="0">
            <a:spAutoFit/>
          </a:bodyPr>
          <a:lstStyle/>
          <a:p>
            <a:r>
              <a:rPr lang="en-US" sz="4000"/>
              <a:t>Progress</a:t>
            </a:r>
          </a:p>
        </p:txBody>
      </p:sp>
      <p:sp>
        <p:nvSpPr>
          <p:cNvPr id="9" name="TextBox 8">
            <a:extLst>
              <a:ext uri="{FF2B5EF4-FFF2-40B4-BE49-F238E27FC236}">
                <a16:creationId xmlns:a16="http://schemas.microsoft.com/office/drawing/2014/main" id="{DD0A7EED-FB7D-A2B3-587D-95F510C73573}"/>
              </a:ext>
            </a:extLst>
          </p:cNvPr>
          <p:cNvSpPr txBox="1"/>
          <p:nvPr/>
        </p:nvSpPr>
        <p:spPr>
          <a:xfrm>
            <a:off x="6095999" y="2274838"/>
            <a:ext cx="5317402" cy="3693319"/>
          </a:xfrm>
          <a:prstGeom prst="rect">
            <a:avLst/>
          </a:prstGeom>
          <a:noFill/>
        </p:spPr>
        <p:txBody>
          <a:bodyPr wrap="square" rtlCol="0">
            <a:spAutoFit/>
          </a:bodyPr>
          <a:lstStyle/>
          <a:p>
            <a:pPr marL="285750" indent="-285750">
              <a:buFont typeface="Arial" panose="020B0604020202020204" pitchFamily="34" charset="0"/>
              <a:buChar char="•"/>
            </a:pPr>
            <a:r>
              <a:rPr lang="en-US" i="0">
                <a:effectLst/>
              </a:rPr>
              <a:t>We successfully managed to regulate the buck and boost modes of our DC-DC converter; however, we encountered challenges in achieving the desired voltage intervals</a:t>
            </a:r>
          </a:p>
          <a:p>
            <a:pPr marL="285750" indent="-285750">
              <a:buFont typeface="Arial" panose="020B0604020202020204" pitchFamily="34" charset="0"/>
              <a:buChar char="•"/>
            </a:pPr>
            <a:r>
              <a:rPr lang="en-US"/>
              <a:t>A source code for an MPPT algorithm has been found, we have yet to test for the accuracy of the algorithm</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0" i="0">
                <a:effectLst/>
              </a:rPr>
              <a:t>Because there is little room for error, the bi-directional DC-DC testing will be scheduled towards the end of our testing sequence</a:t>
            </a:r>
            <a:endParaRPr lang="en-US"/>
          </a:p>
          <a:p>
            <a:endParaRPr lang="en-US"/>
          </a:p>
        </p:txBody>
      </p:sp>
    </p:spTree>
    <p:extLst>
      <p:ext uri="{BB962C8B-B14F-4D97-AF65-F5344CB8AC3E}">
        <p14:creationId xmlns:p14="http://schemas.microsoft.com/office/powerpoint/2010/main" val="645606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1" y="0"/>
            <a:ext cx="12192000" cy="6858000"/>
          </a:xfrm>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5" y="1569719"/>
            <a:ext cx="9234488" cy="2651443"/>
          </a:xfrm>
        </p:spPr>
        <p:txBody>
          <a:bodyPr>
            <a:normAutofit/>
          </a:bodyPr>
          <a:lstStyle/>
          <a:p>
            <a:r>
              <a:rPr lang="en-US" sz="6000">
                <a:effectLst>
                  <a:glow rad="228600">
                    <a:schemeClr val="accent6">
                      <a:satMod val="175000"/>
                      <a:alpha val="40000"/>
                    </a:schemeClr>
                  </a:glow>
                  <a:outerShdw blurRad="50800" dist="38100" dir="5400000" algn="t" rotWithShape="0">
                    <a:prstClr val="black">
                      <a:alpha val="40000"/>
                    </a:prstClr>
                  </a:outerShdw>
                </a:effectLst>
              </a:rPr>
              <a:t>Results and Challenges</a:t>
            </a:r>
          </a:p>
        </p:txBody>
      </p:sp>
    </p:spTree>
    <p:extLst>
      <p:ext uri="{BB962C8B-B14F-4D97-AF65-F5344CB8AC3E}">
        <p14:creationId xmlns:p14="http://schemas.microsoft.com/office/powerpoint/2010/main" val="839779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C64C-4B3E-E673-5C85-75333A4FBFDE}"/>
              </a:ext>
            </a:extLst>
          </p:cNvPr>
          <p:cNvSpPr>
            <a:spLocks noGrp="1"/>
          </p:cNvSpPr>
          <p:nvPr>
            <p:ph type="title"/>
          </p:nvPr>
        </p:nvSpPr>
        <p:spPr/>
        <p:txBody>
          <a:bodyPr/>
          <a:lstStyle/>
          <a:p>
            <a:r>
              <a:rPr lang="en-US" sz="3600"/>
              <a:t>Finished prototype layout for Dc-DC</a:t>
            </a:r>
          </a:p>
        </p:txBody>
      </p:sp>
      <p:sp>
        <p:nvSpPr>
          <p:cNvPr id="3" name="Slide Number Placeholder 2">
            <a:extLst>
              <a:ext uri="{FF2B5EF4-FFF2-40B4-BE49-F238E27FC236}">
                <a16:creationId xmlns:a16="http://schemas.microsoft.com/office/drawing/2014/main" id="{3184A6E6-7B5E-D9F2-8729-8FF0191544C6}"/>
              </a:ext>
            </a:extLst>
          </p:cNvPr>
          <p:cNvSpPr>
            <a:spLocks noGrp="1"/>
          </p:cNvSpPr>
          <p:nvPr>
            <p:ph type="sldNum" sz="quarter" idx="11"/>
          </p:nvPr>
        </p:nvSpPr>
        <p:spPr/>
        <p:txBody>
          <a:bodyPr/>
          <a:lstStyle/>
          <a:p>
            <a:fld id="{8C2E478F-E849-4A8C-AF1F-CBCC78A7CBFA}" type="slidenum">
              <a:rPr lang="en-US" smtClean="0"/>
              <a:t>37</a:t>
            </a:fld>
            <a:endParaRPr lang="en-US"/>
          </a:p>
        </p:txBody>
      </p:sp>
      <p:pic>
        <p:nvPicPr>
          <p:cNvPr id="2050" name="Picture 2">
            <a:extLst>
              <a:ext uri="{FF2B5EF4-FFF2-40B4-BE49-F238E27FC236}">
                <a16:creationId xmlns:a16="http://schemas.microsoft.com/office/drawing/2014/main" id="{ADAF0965-A74C-3745-E9D2-E4687C74D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292561" y="1132797"/>
            <a:ext cx="4352059" cy="58027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white circuit board with wires and wires&#10;&#10;Description automatically generated">
            <a:extLst>
              <a:ext uri="{FF2B5EF4-FFF2-40B4-BE49-F238E27FC236}">
                <a16:creationId xmlns:a16="http://schemas.microsoft.com/office/drawing/2014/main" id="{8355E56C-4834-3909-6E52-461A5F4CCD04}"/>
              </a:ext>
            </a:extLst>
          </p:cNvPr>
          <p:cNvPicPr>
            <a:picLocks noChangeAspect="1"/>
          </p:cNvPicPr>
          <p:nvPr/>
        </p:nvPicPr>
        <p:blipFill>
          <a:blip r:embed="rId3"/>
          <a:stretch>
            <a:fillRect/>
          </a:stretch>
        </p:blipFill>
        <p:spPr>
          <a:xfrm rot="5400000">
            <a:off x="1530436" y="1528312"/>
            <a:ext cx="2820239" cy="4692073"/>
          </a:xfrm>
          <a:prstGeom prst="rect">
            <a:avLst/>
          </a:prstGeom>
        </p:spPr>
      </p:pic>
    </p:spTree>
    <p:extLst>
      <p:ext uri="{BB962C8B-B14F-4D97-AF65-F5344CB8AC3E}">
        <p14:creationId xmlns:p14="http://schemas.microsoft.com/office/powerpoint/2010/main" val="1294271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FAAD2-30E3-993F-2106-ADAAFD333182}"/>
              </a:ext>
            </a:extLst>
          </p:cNvPr>
          <p:cNvSpPr>
            <a:spLocks noGrp="1"/>
          </p:cNvSpPr>
          <p:nvPr>
            <p:ph type="sldNum" sz="quarter" idx="11"/>
          </p:nvPr>
        </p:nvSpPr>
        <p:spPr/>
        <p:txBody>
          <a:bodyPr/>
          <a:lstStyle/>
          <a:p>
            <a:fld id="{8C2E478F-E849-4A8C-AF1F-CBCC78A7CBFA}" type="slidenum">
              <a:rPr lang="en-US" smtClean="0"/>
              <a:t>38</a:t>
            </a:fld>
            <a:endParaRPr lang="en-US"/>
          </a:p>
        </p:txBody>
      </p:sp>
      <p:sp>
        <p:nvSpPr>
          <p:cNvPr id="4" name="TextBox 3">
            <a:extLst>
              <a:ext uri="{FF2B5EF4-FFF2-40B4-BE49-F238E27FC236}">
                <a16:creationId xmlns:a16="http://schemas.microsoft.com/office/drawing/2014/main" id="{D852F23A-F7BD-2B68-6E26-9300D90E472C}"/>
              </a:ext>
            </a:extLst>
          </p:cNvPr>
          <p:cNvSpPr txBox="1"/>
          <p:nvPr/>
        </p:nvSpPr>
        <p:spPr>
          <a:xfrm>
            <a:off x="679010" y="3974472"/>
            <a:ext cx="5205742" cy="1754326"/>
          </a:xfrm>
          <a:prstGeom prst="rect">
            <a:avLst/>
          </a:prstGeom>
          <a:noFill/>
        </p:spPr>
        <p:txBody>
          <a:bodyPr wrap="square" lIns="91440" tIns="45720" rIns="91440" bIns="45720" rtlCol="0" anchor="t">
            <a:spAutoFit/>
          </a:bodyPr>
          <a:lstStyle/>
          <a:p>
            <a:r>
              <a:rPr lang="en-US" dirty="0">
                <a:solidFill>
                  <a:schemeClr val="bg1"/>
                </a:solidFill>
              </a:rPr>
              <a:t>This is our measured voltage across our DC-DC converter as the duty cycle is changed, however the voltage interval seen in the table is incorrect. At 50% duty cycle, the voltage should be similar to 12V. In this case it is half of what it should be; there is an obvious indicator of voltage loss.</a:t>
            </a:r>
          </a:p>
        </p:txBody>
      </p:sp>
      <p:graphicFrame>
        <p:nvGraphicFramePr>
          <p:cNvPr id="5" name="Table 4">
            <a:extLst>
              <a:ext uri="{FF2B5EF4-FFF2-40B4-BE49-F238E27FC236}">
                <a16:creationId xmlns:a16="http://schemas.microsoft.com/office/drawing/2014/main" id="{7760BABA-6F84-2560-452D-0862E0630F79}"/>
              </a:ext>
            </a:extLst>
          </p:cNvPr>
          <p:cNvGraphicFramePr>
            <a:graphicFrameLocks noGrp="1"/>
          </p:cNvGraphicFramePr>
          <p:nvPr/>
        </p:nvGraphicFramePr>
        <p:xfrm>
          <a:off x="6402145" y="1526708"/>
          <a:ext cx="5369098" cy="1745800"/>
        </p:xfrm>
        <a:graphic>
          <a:graphicData uri="http://schemas.openxmlformats.org/drawingml/2006/table">
            <a:tbl>
              <a:tblPr firstRow="1" bandRow="1">
                <a:tableStyleId>{793D81CF-94F2-401A-BA57-92F5A7B2D0C5}</a:tableStyleId>
              </a:tblPr>
              <a:tblGrid>
                <a:gridCol w="2684549">
                  <a:extLst>
                    <a:ext uri="{9D8B030D-6E8A-4147-A177-3AD203B41FA5}">
                      <a16:colId xmlns:a16="http://schemas.microsoft.com/office/drawing/2014/main" val="3272057051"/>
                    </a:ext>
                  </a:extLst>
                </a:gridCol>
                <a:gridCol w="2684549">
                  <a:extLst>
                    <a:ext uri="{9D8B030D-6E8A-4147-A177-3AD203B41FA5}">
                      <a16:colId xmlns:a16="http://schemas.microsoft.com/office/drawing/2014/main" val="3523748594"/>
                    </a:ext>
                  </a:extLst>
                </a:gridCol>
              </a:tblGrid>
              <a:tr h="436450">
                <a:tc>
                  <a:txBody>
                    <a:bodyPr/>
                    <a:lstStyle/>
                    <a:p>
                      <a:pPr algn="ctr"/>
                      <a:r>
                        <a:rPr lang="en-US"/>
                        <a:t>Duty Cycle</a:t>
                      </a:r>
                    </a:p>
                  </a:txBody>
                  <a:tcPr/>
                </a:tc>
                <a:tc>
                  <a:txBody>
                    <a:bodyPr/>
                    <a:lstStyle/>
                    <a:p>
                      <a:pPr algn="ctr"/>
                      <a:r>
                        <a:rPr lang="en-US"/>
                        <a:t>Voltage across the load</a:t>
                      </a:r>
                    </a:p>
                  </a:txBody>
                  <a:tcPr/>
                </a:tc>
                <a:extLst>
                  <a:ext uri="{0D108BD9-81ED-4DB2-BD59-A6C34878D82A}">
                    <a16:rowId xmlns:a16="http://schemas.microsoft.com/office/drawing/2014/main" val="1059236578"/>
                  </a:ext>
                </a:extLst>
              </a:tr>
              <a:tr h="436450">
                <a:tc>
                  <a:txBody>
                    <a:bodyPr/>
                    <a:lstStyle/>
                    <a:p>
                      <a:pPr algn="ctr"/>
                      <a:r>
                        <a:rPr lang="en-US"/>
                        <a:t>25%</a:t>
                      </a:r>
                    </a:p>
                  </a:txBody>
                  <a:tcPr/>
                </a:tc>
                <a:tc>
                  <a:txBody>
                    <a:bodyPr/>
                    <a:lstStyle/>
                    <a:p>
                      <a:pPr algn="ctr"/>
                      <a:r>
                        <a:rPr lang="en-US"/>
                        <a:t>4.14</a:t>
                      </a:r>
                    </a:p>
                  </a:txBody>
                  <a:tcPr/>
                </a:tc>
                <a:extLst>
                  <a:ext uri="{0D108BD9-81ED-4DB2-BD59-A6C34878D82A}">
                    <a16:rowId xmlns:a16="http://schemas.microsoft.com/office/drawing/2014/main" val="1007035325"/>
                  </a:ext>
                </a:extLst>
              </a:tr>
              <a:tr h="436450">
                <a:tc>
                  <a:txBody>
                    <a:bodyPr/>
                    <a:lstStyle/>
                    <a:p>
                      <a:pPr algn="ctr"/>
                      <a:r>
                        <a:rPr lang="en-US"/>
                        <a:t>50%</a:t>
                      </a:r>
                    </a:p>
                  </a:txBody>
                  <a:tcPr/>
                </a:tc>
                <a:tc>
                  <a:txBody>
                    <a:bodyPr/>
                    <a:lstStyle/>
                    <a:p>
                      <a:pPr algn="ctr"/>
                      <a:r>
                        <a:rPr lang="en-US"/>
                        <a:t>6.13</a:t>
                      </a:r>
                    </a:p>
                  </a:txBody>
                  <a:tcPr/>
                </a:tc>
                <a:extLst>
                  <a:ext uri="{0D108BD9-81ED-4DB2-BD59-A6C34878D82A}">
                    <a16:rowId xmlns:a16="http://schemas.microsoft.com/office/drawing/2014/main" val="2846566740"/>
                  </a:ext>
                </a:extLst>
              </a:tr>
              <a:tr h="436450">
                <a:tc>
                  <a:txBody>
                    <a:bodyPr/>
                    <a:lstStyle/>
                    <a:p>
                      <a:pPr algn="ctr"/>
                      <a:r>
                        <a:rPr lang="en-US"/>
                        <a:t>75%</a:t>
                      </a:r>
                    </a:p>
                  </a:txBody>
                  <a:tcPr/>
                </a:tc>
                <a:tc>
                  <a:txBody>
                    <a:bodyPr/>
                    <a:lstStyle/>
                    <a:p>
                      <a:pPr algn="ctr"/>
                      <a:r>
                        <a:rPr lang="en-US"/>
                        <a:t>7.13</a:t>
                      </a:r>
                    </a:p>
                  </a:txBody>
                  <a:tcPr/>
                </a:tc>
                <a:extLst>
                  <a:ext uri="{0D108BD9-81ED-4DB2-BD59-A6C34878D82A}">
                    <a16:rowId xmlns:a16="http://schemas.microsoft.com/office/drawing/2014/main" val="1547645482"/>
                  </a:ext>
                </a:extLst>
              </a:tr>
            </a:tbl>
          </a:graphicData>
        </a:graphic>
      </p:graphicFrame>
      <p:sp>
        <p:nvSpPr>
          <p:cNvPr id="6" name="TextBox 5">
            <a:extLst>
              <a:ext uri="{FF2B5EF4-FFF2-40B4-BE49-F238E27FC236}">
                <a16:creationId xmlns:a16="http://schemas.microsoft.com/office/drawing/2014/main" id="{BF673D7E-DC16-4DFF-1AB6-0262FA1C7DDD}"/>
              </a:ext>
            </a:extLst>
          </p:cNvPr>
          <p:cNvSpPr txBox="1"/>
          <p:nvPr/>
        </p:nvSpPr>
        <p:spPr>
          <a:xfrm>
            <a:off x="679010" y="2228671"/>
            <a:ext cx="5115208" cy="1200329"/>
          </a:xfrm>
          <a:prstGeom prst="rect">
            <a:avLst/>
          </a:prstGeom>
          <a:noFill/>
        </p:spPr>
        <p:txBody>
          <a:bodyPr wrap="square" lIns="91440" tIns="45720" rIns="91440" bIns="45720" rtlCol="0" anchor="t">
            <a:spAutoFit/>
          </a:bodyPr>
          <a:lstStyle/>
          <a:p>
            <a:r>
              <a:rPr lang="en-US" dirty="0">
                <a:solidFill>
                  <a:schemeClr val="bg1"/>
                </a:solidFill>
              </a:rPr>
              <a:t>This table represents our values from the DC-DC converter. In addition, our power supply is set up to input 12V 1A into the circuit; 12V 1A is also sent into the </a:t>
            </a:r>
            <a:r>
              <a:rPr lang="en-US" dirty="0" err="1">
                <a:solidFill>
                  <a:schemeClr val="bg1"/>
                </a:solidFill>
              </a:rPr>
              <a:t>V</a:t>
            </a:r>
            <a:r>
              <a:rPr lang="en-US" baseline="-25000" dirty="0" err="1">
                <a:solidFill>
                  <a:schemeClr val="bg1"/>
                </a:solidFill>
              </a:rPr>
              <a:t>dd</a:t>
            </a:r>
            <a:r>
              <a:rPr lang="en-US" dirty="0">
                <a:solidFill>
                  <a:schemeClr val="bg1"/>
                </a:solidFill>
              </a:rPr>
              <a:t> line to fully open and close the MOSFET.</a:t>
            </a:r>
          </a:p>
        </p:txBody>
      </p:sp>
      <p:sp>
        <p:nvSpPr>
          <p:cNvPr id="7" name="TextBox 6">
            <a:extLst>
              <a:ext uri="{FF2B5EF4-FFF2-40B4-BE49-F238E27FC236}">
                <a16:creationId xmlns:a16="http://schemas.microsoft.com/office/drawing/2014/main" id="{4F6BBC23-77F2-1797-8410-7BF6E543CB4F}"/>
              </a:ext>
            </a:extLst>
          </p:cNvPr>
          <p:cNvSpPr txBox="1"/>
          <p:nvPr/>
        </p:nvSpPr>
        <p:spPr>
          <a:xfrm>
            <a:off x="3307533" y="510487"/>
            <a:ext cx="5576934" cy="646331"/>
          </a:xfrm>
          <a:prstGeom prst="rect">
            <a:avLst/>
          </a:prstGeom>
          <a:noFill/>
        </p:spPr>
        <p:txBody>
          <a:bodyPr wrap="square" rtlCol="0">
            <a:spAutoFit/>
          </a:bodyPr>
          <a:lstStyle/>
          <a:p>
            <a:pPr algn="ctr"/>
            <a:r>
              <a:rPr lang="en-US" sz="3600"/>
              <a:t>DC-DC Converter Results</a:t>
            </a:r>
          </a:p>
        </p:txBody>
      </p:sp>
      <p:pic>
        <p:nvPicPr>
          <p:cNvPr id="9" name="Picture 2">
            <a:extLst>
              <a:ext uri="{FF2B5EF4-FFF2-40B4-BE49-F238E27FC236}">
                <a16:creationId xmlns:a16="http://schemas.microsoft.com/office/drawing/2014/main" id="{581975F0-7A19-269E-2003-C93300FE9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594547" y="2739593"/>
            <a:ext cx="2984294" cy="448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195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108E3D-315C-E611-26B3-6873E84429D2}"/>
              </a:ext>
            </a:extLst>
          </p:cNvPr>
          <p:cNvSpPr txBox="1"/>
          <p:nvPr/>
        </p:nvSpPr>
        <p:spPr>
          <a:xfrm>
            <a:off x="6096000" y="1135465"/>
            <a:ext cx="5012987" cy="2788704"/>
          </a:xfrm>
          <a:prstGeom prst="rect">
            <a:avLst/>
          </a:prstGeom>
        </p:spPr>
        <p:txBody>
          <a:bodyPr vert="horz" lIns="91440" tIns="45720" rIns="91440" bIns="45720" rtlCol="0" anchor="b">
            <a:normAutofit/>
          </a:bodyPr>
          <a:lstStyle/>
          <a:p>
            <a:pPr>
              <a:spcBef>
                <a:spcPct val="0"/>
              </a:spcBef>
              <a:spcAft>
                <a:spcPts val="600"/>
              </a:spcAft>
            </a:pPr>
            <a:r>
              <a:rPr lang="en-US" sz="6000" kern="1200" cap="all" spc="300" baseline="0" dirty="0">
                <a:solidFill>
                  <a:schemeClr val="bg1"/>
                </a:solidFill>
                <a:latin typeface="+mj-lt"/>
                <a:ea typeface="+mj-ea"/>
                <a:cs typeface="+mj-cs"/>
              </a:rPr>
              <a:t>Solutions</a:t>
            </a:r>
          </a:p>
        </p:txBody>
      </p:sp>
      <p:sp>
        <p:nvSpPr>
          <p:cNvPr id="4" name="Slide Number Placeholder 3">
            <a:extLst>
              <a:ext uri="{FF2B5EF4-FFF2-40B4-BE49-F238E27FC236}">
                <a16:creationId xmlns:a16="http://schemas.microsoft.com/office/drawing/2014/main" id="{F76F6FCB-6F6F-9E73-BC14-974FA23001C3}"/>
              </a:ext>
            </a:extLst>
          </p:cNvPr>
          <p:cNvSpPr>
            <a:spLocks noGrp="1"/>
          </p:cNvSpPr>
          <p:nvPr>
            <p:ph type="sldNum" sz="quarter" idx="12"/>
          </p:nvPr>
        </p:nvSpPr>
        <p:spPr>
          <a:xfrm>
            <a:off x="11549269" y="6468303"/>
            <a:ext cx="443948"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39</a:t>
            </a:fld>
            <a:endParaRPr lang="en-US"/>
          </a:p>
        </p:txBody>
      </p:sp>
      <p:pic>
        <p:nvPicPr>
          <p:cNvPr id="17" name="Picture Placeholder 16" descr="Data concept">
            <a:extLst>
              <a:ext uri="{FF2B5EF4-FFF2-40B4-BE49-F238E27FC236}">
                <a16:creationId xmlns:a16="http://schemas.microsoft.com/office/drawing/2014/main" id="{6E5BBAC4-E2B5-3421-A83F-6E41198D603D}"/>
              </a:ext>
            </a:extLst>
          </p:cNvPr>
          <p:cNvPicPr>
            <a:picLocks noGrp="1" noChangeAspect="1"/>
          </p:cNvPicPr>
          <p:nvPr>
            <p:ph type="pic" sz="quarter" idx="13"/>
          </p:nvPr>
        </p:nvPicPr>
        <p:blipFill>
          <a:blip r:embed="rId2"/>
          <a:srcRect l="16713" r="16713"/>
          <a:stretch>
            <a:fillRect/>
          </a:stretch>
        </p:blipFill>
        <p:spPr/>
      </p:pic>
    </p:spTree>
    <p:extLst>
      <p:ext uri="{BB962C8B-B14F-4D97-AF65-F5344CB8AC3E}">
        <p14:creationId xmlns:p14="http://schemas.microsoft.com/office/powerpoint/2010/main" val="2592734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40FC-1BC1-8BA6-61CB-A0822E95C3C6}"/>
              </a:ext>
            </a:extLst>
          </p:cNvPr>
          <p:cNvSpPr>
            <a:spLocks noGrp="1"/>
          </p:cNvSpPr>
          <p:nvPr>
            <p:ph type="title"/>
          </p:nvPr>
        </p:nvSpPr>
        <p:spPr>
          <a:xfrm>
            <a:off x="581193" y="729658"/>
            <a:ext cx="11029616" cy="988332"/>
          </a:xfrm>
        </p:spPr>
        <p:txBody>
          <a:bodyPr anchor="b">
            <a:normAutofit/>
          </a:bodyPr>
          <a:lstStyle/>
          <a:p>
            <a:pPr algn="ctr"/>
            <a:r>
              <a:rPr lang="en-US"/>
              <a:t>How PV-Battery Integration works</a:t>
            </a:r>
          </a:p>
        </p:txBody>
      </p:sp>
      <p:sp>
        <p:nvSpPr>
          <p:cNvPr id="3" name="Content Placeholder 2">
            <a:extLst>
              <a:ext uri="{FF2B5EF4-FFF2-40B4-BE49-F238E27FC236}">
                <a16:creationId xmlns:a16="http://schemas.microsoft.com/office/drawing/2014/main" id="{7C0A920F-7725-9212-005B-1FEBF39E4757}"/>
              </a:ext>
            </a:extLst>
          </p:cNvPr>
          <p:cNvSpPr>
            <a:spLocks noGrp="1"/>
          </p:cNvSpPr>
          <p:nvPr>
            <p:ph sz="half" idx="1"/>
          </p:nvPr>
        </p:nvSpPr>
        <p:spPr>
          <a:xfrm>
            <a:off x="581193" y="2228003"/>
            <a:ext cx="5422390" cy="3633047"/>
          </a:xfrm>
        </p:spPr>
        <p:txBody>
          <a:bodyPr anchor="ctr">
            <a:normAutofit/>
          </a:bodyPr>
          <a:lstStyle/>
          <a:p>
            <a:pPr marL="305435" indent="-305435"/>
            <a:r>
              <a:rPr lang="en-US">
                <a:solidFill>
                  <a:schemeClr val="bg1"/>
                </a:solidFill>
                <a:latin typeface="Times New Roman"/>
                <a:cs typeface="Times New Roman"/>
              </a:rPr>
              <a:t>Sunlight hits the solar panels, and the energy is converted to DC electricity. The electricity enters the battery and is stored as DC electricity to be used as a backup power source for the home. Most of the power generated by the PV array is used by the local load (house).</a:t>
            </a:r>
          </a:p>
          <a:p>
            <a:pPr marL="305435" indent="-305435"/>
            <a:endParaRPr lang="en-US"/>
          </a:p>
        </p:txBody>
      </p:sp>
      <p:pic>
        <p:nvPicPr>
          <p:cNvPr id="5" name="Picture 4" descr="A diagram of a solar panel&#10;&#10;Description automatically generated">
            <a:extLst>
              <a:ext uri="{FF2B5EF4-FFF2-40B4-BE49-F238E27FC236}">
                <a16:creationId xmlns:a16="http://schemas.microsoft.com/office/drawing/2014/main" id="{9D7AA0C2-947F-D3DE-1309-38E95F69A52C}"/>
              </a:ext>
            </a:extLst>
          </p:cNvPr>
          <p:cNvPicPr>
            <a:picLocks noChangeAspect="1"/>
          </p:cNvPicPr>
          <p:nvPr/>
        </p:nvPicPr>
        <p:blipFill>
          <a:blip r:embed="rId2"/>
          <a:stretch>
            <a:fillRect/>
          </a:stretch>
        </p:blipFill>
        <p:spPr>
          <a:xfrm>
            <a:off x="6188417" y="2234803"/>
            <a:ext cx="5422392" cy="3619446"/>
          </a:xfrm>
          <a:prstGeom prst="rect">
            <a:avLst/>
          </a:prstGeom>
          <a:noFill/>
        </p:spPr>
      </p:pic>
    </p:spTree>
    <p:extLst>
      <p:ext uri="{BB962C8B-B14F-4D97-AF65-F5344CB8AC3E}">
        <p14:creationId xmlns:p14="http://schemas.microsoft.com/office/powerpoint/2010/main" val="6760113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itle 1">
            <a:extLst>
              <a:ext uri="{FF2B5EF4-FFF2-40B4-BE49-F238E27FC236}">
                <a16:creationId xmlns:a16="http://schemas.microsoft.com/office/drawing/2014/main" id="{B026D82A-9C2C-BBAD-74FB-202940A26699}"/>
              </a:ext>
            </a:extLst>
          </p:cNvPr>
          <p:cNvSpPr>
            <a:spLocks noGrp="1"/>
          </p:cNvSpPr>
          <p:nvPr>
            <p:ph type="title"/>
          </p:nvPr>
        </p:nvSpPr>
        <p:spPr>
          <a:xfrm>
            <a:off x="950073" y="40193"/>
            <a:ext cx="10281172" cy="865563"/>
          </a:xfrm>
        </p:spPr>
        <p:txBody>
          <a:bodyPr/>
          <a:lstStyle/>
          <a:p>
            <a:r>
              <a:rPr lang="en-US" sz="3600">
                <a:solidFill>
                  <a:srgbClr val="FFFFFF"/>
                </a:solidFill>
              </a:rPr>
              <a:t>Possible solutions</a:t>
            </a:r>
          </a:p>
        </p:txBody>
      </p:sp>
      <p:pic>
        <p:nvPicPr>
          <p:cNvPr id="1026" name="Picture 2">
            <a:extLst>
              <a:ext uri="{FF2B5EF4-FFF2-40B4-BE49-F238E27FC236}">
                <a16:creationId xmlns:a16="http://schemas.microsoft.com/office/drawing/2014/main" id="{5F0BC190-52F6-9940-C3F0-5D0DEA9940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05" r="2" b="10626"/>
          <a:stretch/>
        </p:blipFill>
        <p:spPr bwMode="auto">
          <a:xfrm>
            <a:off x="543208" y="905756"/>
            <a:ext cx="3525555" cy="2610557"/>
          </a:xfrm>
          <a:prstGeom prst="rect">
            <a:avLst/>
          </a:prstGeom>
          <a:solidFill>
            <a:srgbClr val="FFFFFF"/>
          </a:solidFill>
        </p:spPr>
      </p:pic>
      <p:pic>
        <p:nvPicPr>
          <p:cNvPr id="1028" name="Picture 4">
            <a:extLst>
              <a:ext uri="{FF2B5EF4-FFF2-40B4-BE49-F238E27FC236}">
                <a16:creationId xmlns:a16="http://schemas.microsoft.com/office/drawing/2014/main" id="{11236E86-6A03-1855-EF5D-C3797D4EC7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97" r="2" b="634"/>
          <a:stretch/>
        </p:blipFill>
        <p:spPr bwMode="auto">
          <a:xfrm>
            <a:off x="4291343" y="904962"/>
            <a:ext cx="3657600" cy="2610557"/>
          </a:xfrm>
          <a:prstGeom prst="rect">
            <a:avLst/>
          </a:prstGeom>
          <a:solidFill>
            <a:srgbClr val="FFFFFF"/>
          </a:solidFill>
        </p:spPr>
      </p:pic>
      <p:sp>
        <p:nvSpPr>
          <p:cNvPr id="1041" name="Text Placeholder 7">
            <a:extLst>
              <a:ext uri="{FF2B5EF4-FFF2-40B4-BE49-F238E27FC236}">
                <a16:creationId xmlns:a16="http://schemas.microsoft.com/office/drawing/2014/main" id="{46B7547E-9D51-7FD7-14C9-EB67D8546FF1}"/>
              </a:ext>
            </a:extLst>
          </p:cNvPr>
          <p:cNvSpPr>
            <a:spLocks noGrp="1"/>
          </p:cNvSpPr>
          <p:nvPr>
            <p:ph type="body" sz="quarter" idx="19"/>
          </p:nvPr>
        </p:nvSpPr>
        <p:spPr>
          <a:xfrm>
            <a:off x="543208" y="3676287"/>
            <a:ext cx="7405734" cy="2018343"/>
          </a:xfrm>
        </p:spPr>
        <p:txBody>
          <a:bodyPr/>
          <a:lstStyle/>
          <a:p>
            <a:r>
              <a:rPr lang="en-US" sz="1800" b="0" i="0">
                <a:solidFill>
                  <a:srgbClr val="FFFFFF"/>
                </a:solidFill>
                <a:effectLst/>
              </a:rPr>
              <a:t>A potential source of interference in our circuit might stem from an inadequately low frequency of our PWM signal, which was notably below the desired level at 490Hz. To rectify this, our target should be a minimum frequency of 20kHz. Following comprehensive software testing and research, we successfully increased the frequency to 31kHz. Although this enhanced PWM signal is yet to be tested, it holds promise for significantly improving our circuit's performance</a:t>
            </a:r>
            <a:endParaRPr lang="en-US" sz="1800">
              <a:solidFill>
                <a:srgbClr val="FFFFFF"/>
              </a:solidFill>
            </a:endParaRPr>
          </a:p>
        </p:txBody>
      </p:sp>
      <p:pic>
        <p:nvPicPr>
          <p:cNvPr id="15" name="Picture Placeholder 14" descr="Circuit board">
            <a:extLst>
              <a:ext uri="{FF2B5EF4-FFF2-40B4-BE49-F238E27FC236}">
                <a16:creationId xmlns:a16="http://schemas.microsoft.com/office/drawing/2014/main" id="{C82E8C81-94C3-46C0-CC0D-D738B679D6A4}"/>
              </a:ext>
            </a:extLst>
          </p:cNvPr>
          <p:cNvPicPr>
            <a:picLocks noGrp="1" noChangeAspect="1"/>
          </p:cNvPicPr>
          <p:nvPr>
            <p:ph type="pic" sz="quarter" idx="12"/>
          </p:nvPr>
        </p:nvPicPr>
        <p:blipFill>
          <a:blip r:embed="rId4"/>
          <a:srcRect t="4397" b="4397"/>
          <a:stretch>
            <a:fillRect/>
          </a:stretch>
        </p:blipFill>
        <p:spPr>
          <a:xfrm>
            <a:off x="8123238" y="904962"/>
            <a:ext cx="3525554" cy="2611351"/>
          </a:xfrm>
        </p:spPr>
      </p:pic>
      <p:sp>
        <p:nvSpPr>
          <p:cNvPr id="1045" name="Text Placeholder 9">
            <a:extLst>
              <a:ext uri="{FF2B5EF4-FFF2-40B4-BE49-F238E27FC236}">
                <a16:creationId xmlns:a16="http://schemas.microsoft.com/office/drawing/2014/main" id="{588C56C1-0B51-80B0-372C-7615A69E36F4}"/>
              </a:ext>
            </a:extLst>
          </p:cNvPr>
          <p:cNvSpPr>
            <a:spLocks noGrp="1"/>
          </p:cNvSpPr>
          <p:nvPr>
            <p:ph type="body" sz="quarter" idx="20"/>
          </p:nvPr>
        </p:nvSpPr>
        <p:spPr>
          <a:xfrm>
            <a:off x="8122919" y="3676287"/>
            <a:ext cx="3525554" cy="865563"/>
          </a:xfrm>
        </p:spPr>
        <p:txBody>
          <a:bodyPr>
            <a:normAutofit/>
          </a:bodyPr>
          <a:lstStyle/>
          <a:p>
            <a:r>
              <a:rPr lang="en-US" sz="1800">
                <a:solidFill>
                  <a:srgbClr val="FFFFFF"/>
                </a:solidFill>
              </a:rPr>
              <a:t>A change in component values</a:t>
            </a:r>
          </a:p>
        </p:txBody>
      </p:sp>
      <p:sp>
        <p:nvSpPr>
          <p:cNvPr id="1047" name="Text Placeholder 10">
            <a:extLst>
              <a:ext uri="{FF2B5EF4-FFF2-40B4-BE49-F238E27FC236}">
                <a16:creationId xmlns:a16="http://schemas.microsoft.com/office/drawing/2014/main" id="{1F87F1FB-7569-F519-6B71-891C517CF24A}"/>
              </a:ext>
            </a:extLst>
          </p:cNvPr>
          <p:cNvSpPr>
            <a:spLocks noGrp="1"/>
          </p:cNvSpPr>
          <p:nvPr>
            <p:ph type="body" sz="quarter" idx="21"/>
          </p:nvPr>
        </p:nvSpPr>
        <p:spPr>
          <a:xfrm>
            <a:off x="8112871" y="4578835"/>
            <a:ext cx="3535602" cy="1892300"/>
          </a:xfrm>
        </p:spPr>
        <p:txBody>
          <a:bodyPr/>
          <a:lstStyle/>
          <a:p>
            <a:r>
              <a:rPr lang="en-US" b="0" i="0">
                <a:solidFill>
                  <a:srgbClr val="FFFFFF"/>
                </a:solidFill>
                <a:effectLst/>
              </a:rPr>
              <a:t>Another critical issue potentially impacting our circuit's performance is the use of incorrect component values. By methodically testing the circuit and pinpointing the optimal range of component values, we can significantly guide our circuit towards more efficient functioning</a:t>
            </a:r>
            <a:endParaRPr lang="en-US">
              <a:solidFill>
                <a:srgbClr val="FFFFFF"/>
              </a:solidFill>
            </a:endParaRPr>
          </a:p>
        </p:txBody>
      </p:sp>
      <p:sp>
        <p:nvSpPr>
          <p:cNvPr id="9" name="Slide Number Placeholder 8">
            <a:extLst>
              <a:ext uri="{FF2B5EF4-FFF2-40B4-BE49-F238E27FC236}">
                <a16:creationId xmlns:a16="http://schemas.microsoft.com/office/drawing/2014/main" id="{1123DDAA-8E92-E929-1765-CF35C6A59B62}"/>
              </a:ext>
            </a:extLst>
          </p:cNvPr>
          <p:cNvSpPr>
            <a:spLocks noGrp="1"/>
          </p:cNvSpPr>
          <p:nvPr>
            <p:ph type="sldNum" sz="quarter" idx="16"/>
          </p:nvPr>
        </p:nvSpPr>
        <p:spPr>
          <a:xfrm>
            <a:off x="11549269" y="6468303"/>
            <a:ext cx="443948" cy="365125"/>
          </a:xfrm>
        </p:spPr>
        <p:txBody>
          <a:bodyPr anchor="ctr">
            <a:normAutofit/>
          </a:bodyPr>
          <a:lstStyle/>
          <a:p>
            <a:pPr>
              <a:spcAft>
                <a:spcPts val="600"/>
              </a:spcAft>
            </a:pPr>
            <a:fld id="{8C2E478F-E849-4A8C-AF1F-CBCC78A7CBFA}" type="slidenum">
              <a:rPr lang="en-US" smtClean="0">
                <a:solidFill>
                  <a:srgbClr val="FFFFFF"/>
                </a:solidFill>
              </a:rPr>
              <a:pPr>
                <a:spcAft>
                  <a:spcPts val="600"/>
                </a:spcAft>
              </a:pPr>
              <a:t>40</a:t>
            </a:fld>
            <a:endParaRPr lang="en-US">
              <a:solidFill>
                <a:srgbClr val="FFFFFF"/>
              </a:solidFill>
            </a:endParaRPr>
          </a:p>
        </p:txBody>
      </p:sp>
    </p:spTree>
    <p:extLst>
      <p:ext uri="{BB962C8B-B14F-4D97-AF65-F5344CB8AC3E}">
        <p14:creationId xmlns:p14="http://schemas.microsoft.com/office/powerpoint/2010/main" val="4211159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DCAE07AF-F598-D93D-A51F-CA4F5BF2ECDA}"/>
              </a:ext>
            </a:extLst>
          </p:cNvPr>
          <p:cNvSpPr>
            <a:spLocks noGrp="1"/>
          </p:cNvSpPr>
          <p:nvPr>
            <p:ph type="title"/>
          </p:nvPr>
        </p:nvSpPr>
        <p:spPr>
          <a:xfrm>
            <a:off x="469107" y="50241"/>
            <a:ext cx="11265694" cy="1304544"/>
          </a:xfrm>
        </p:spPr>
        <p:txBody>
          <a:bodyPr/>
          <a:lstStyle/>
          <a:p>
            <a:r>
              <a:rPr lang="en-US" err="1">
                <a:cs typeface="Calibri Light"/>
              </a:rPr>
              <a:t>KiCad</a:t>
            </a:r>
            <a:r>
              <a:rPr lang="en-US">
                <a:cs typeface="Calibri Light"/>
              </a:rPr>
              <a:t> schematics</a:t>
            </a:r>
            <a:endParaRPr lang="en-US"/>
          </a:p>
        </p:txBody>
      </p:sp>
      <p:pic>
        <p:nvPicPr>
          <p:cNvPr id="13" name="Picture 12" descr="A circuit board with many wires&#10;&#10;Description automatically generated">
            <a:extLst>
              <a:ext uri="{FF2B5EF4-FFF2-40B4-BE49-F238E27FC236}">
                <a16:creationId xmlns:a16="http://schemas.microsoft.com/office/drawing/2014/main" id="{ED83A03A-BEBE-8493-920C-89D2A4533955}"/>
              </a:ext>
            </a:extLst>
          </p:cNvPr>
          <p:cNvPicPr>
            <a:picLocks noChangeAspect="1"/>
          </p:cNvPicPr>
          <p:nvPr/>
        </p:nvPicPr>
        <p:blipFill rotWithShape="1">
          <a:blip r:embed="rId2"/>
          <a:srcRect t="-2222" r="-107" b="-5556"/>
          <a:stretch/>
        </p:blipFill>
        <p:spPr>
          <a:xfrm>
            <a:off x="469900" y="1285639"/>
            <a:ext cx="5161903" cy="4279209"/>
          </a:xfrm>
          <a:prstGeom prst="rect">
            <a:avLst/>
          </a:prstGeom>
          <a:noFill/>
        </p:spPr>
      </p:pic>
      <p:pic>
        <p:nvPicPr>
          <p:cNvPr id="15" name="Picture 14" descr="A diagram of a circuit board&#10;&#10;Description automatically generated">
            <a:extLst>
              <a:ext uri="{FF2B5EF4-FFF2-40B4-BE49-F238E27FC236}">
                <a16:creationId xmlns:a16="http://schemas.microsoft.com/office/drawing/2014/main" id="{6AD3B2A4-E117-CF01-A19C-C966E624EAC5}"/>
              </a:ext>
            </a:extLst>
          </p:cNvPr>
          <p:cNvPicPr>
            <a:picLocks noChangeAspect="1"/>
          </p:cNvPicPr>
          <p:nvPr/>
        </p:nvPicPr>
        <p:blipFill rotWithShape="1">
          <a:blip r:embed="rId3"/>
          <a:srcRect t="3519" r="-3" b="2113"/>
          <a:stretch/>
        </p:blipFill>
        <p:spPr>
          <a:xfrm>
            <a:off x="6566124" y="2482168"/>
            <a:ext cx="5174975" cy="1892300"/>
          </a:xfrm>
          <a:prstGeom prst="rect">
            <a:avLst/>
          </a:prstGeom>
          <a:noFill/>
        </p:spPr>
      </p:pic>
      <p:sp>
        <p:nvSpPr>
          <p:cNvPr id="16" name="Slide Number Placeholder 5">
            <a:extLst>
              <a:ext uri="{FF2B5EF4-FFF2-40B4-BE49-F238E27FC236}">
                <a16:creationId xmlns:a16="http://schemas.microsoft.com/office/drawing/2014/main" id="{DD745A13-484D-FD00-57B3-09A092EB703D}"/>
              </a:ext>
            </a:extLst>
          </p:cNvPr>
          <p:cNvSpPr>
            <a:spLocks noGrp="1"/>
          </p:cNvSpPr>
          <p:nvPr>
            <p:ph type="sldNum" sz="quarter" idx="12"/>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41</a:t>
            </a:fld>
            <a:endParaRPr lang="en-US"/>
          </a:p>
        </p:txBody>
      </p:sp>
    </p:spTree>
    <p:extLst>
      <p:ext uri="{BB962C8B-B14F-4D97-AF65-F5344CB8AC3E}">
        <p14:creationId xmlns:p14="http://schemas.microsoft.com/office/powerpoint/2010/main" val="724856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602BF76-CB28-6404-A861-205B52897B67}"/>
              </a:ext>
            </a:extLst>
          </p:cNvPr>
          <p:cNvSpPr>
            <a:spLocks noGrp="1"/>
          </p:cNvSpPr>
          <p:nvPr>
            <p:ph type="title"/>
          </p:nvPr>
        </p:nvSpPr>
        <p:spPr>
          <a:xfrm>
            <a:off x="6095999" y="24572"/>
            <a:ext cx="5897217" cy="1471703"/>
          </a:xfrm>
        </p:spPr>
        <p:txBody>
          <a:bodyPr anchor="b">
            <a:normAutofit/>
          </a:bodyPr>
          <a:lstStyle/>
          <a:p>
            <a:r>
              <a:rPr lang="en-US"/>
              <a:t>PCB Prototype</a:t>
            </a:r>
          </a:p>
        </p:txBody>
      </p:sp>
      <p:sp>
        <p:nvSpPr>
          <p:cNvPr id="57" name="Text Placeholder 3">
            <a:extLst>
              <a:ext uri="{FF2B5EF4-FFF2-40B4-BE49-F238E27FC236}">
                <a16:creationId xmlns:a16="http://schemas.microsoft.com/office/drawing/2014/main" id="{6F66D351-208C-6C78-166C-A88B19D0DCEB}"/>
              </a:ext>
            </a:extLst>
          </p:cNvPr>
          <p:cNvSpPr>
            <a:spLocks noGrp="1"/>
          </p:cNvSpPr>
          <p:nvPr>
            <p:ph type="body" sz="quarter" idx="16"/>
          </p:nvPr>
        </p:nvSpPr>
        <p:spPr>
          <a:xfrm>
            <a:off x="6195395" y="1546138"/>
            <a:ext cx="4023360" cy="464871"/>
          </a:xfrm>
        </p:spPr>
        <p:txBody>
          <a:bodyPr/>
          <a:lstStyle/>
          <a:p>
            <a:r>
              <a:rPr lang="en-US">
                <a:cs typeface="Calibri"/>
              </a:rPr>
              <a:t>Built in KiCad</a:t>
            </a:r>
            <a:endParaRPr lang="en-US"/>
          </a:p>
        </p:txBody>
      </p:sp>
      <p:sp>
        <p:nvSpPr>
          <p:cNvPr id="58" name="Text Placeholder 4">
            <a:extLst>
              <a:ext uri="{FF2B5EF4-FFF2-40B4-BE49-F238E27FC236}">
                <a16:creationId xmlns:a16="http://schemas.microsoft.com/office/drawing/2014/main" id="{9C59E80A-801C-6414-3D12-EA3568AB267F}"/>
              </a:ext>
            </a:extLst>
          </p:cNvPr>
          <p:cNvSpPr>
            <a:spLocks noGrp="1"/>
          </p:cNvSpPr>
          <p:nvPr>
            <p:ph type="body" sz="quarter" idx="17"/>
          </p:nvPr>
        </p:nvSpPr>
        <p:spPr>
          <a:xfrm>
            <a:off x="6096000" y="2782674"/>
            <a:ext cx="4122755" cy="2693678"/>
          </a:xfrm>
        </p:spPr>
        <p:txBody>
          <a:bodyPr vert="horz" lIns="91440" tIns="45720" rIns="91440" bIns="45720" rtlCol="0" anchor="t">
            <a:noAutofit/>
          </a:bodyPr>
          <a:lstStyle/>
          <a:p>
            <a:pPr marL="285750" indent="-285750">
              <a:buChar char="•"/>
            </a:pPr>
            <a:r>
              <a:rPr lang="en-US">
                <a:cs typeface="Calibri" panose="020F0502020204030204"/>
              </a:rPr>
              <a:t>PCB Schematic for the Bidirectional DC-DC Converter and one of the gate driver circuits.</a:t>
            </a:r>
          </a:p>
          <a:p>
            <a:pPr marL="285750" indent="-285750">
              <a:buChar char="•"/>
            </a:pPr>
            <a:r>
              <a:rPr lang="en-US">
                <a:cs typeface="Calibri" panose="020F0502020204030204"/>
              </a:rPr>
              <a:t>Built using the circuit schematic made in </a:t>
            </a:r>
            <a:r>
              <a:rPr lang="en-US" err="1">
                <a:cs typeface="Calibri" panose="020F0502020204030204"/>
              </a:rPr>
              <a:t>KiCad</a:t>
            </a:r>
            <a:r>
              <a:rPr lang="en-US">
                <a:cs typeface="Calibri" panose="020F0502020204030204"/>
              </a:rPr>
              <a:t> beforehand.</a:t>
            </a:r>
          </a:p>
          <a:p>
            <a:pPr marL="285750" indent="-285750">
              <a:buChar char="•"/>
            </a:pPr>
            <a:r>
              <a:rPr lang="en-US">
                <a:cs typeface="Calibri" panose="020F0502020204030204"/>
              </a:rPr>
              <a:t>The red and green lines represent traces on the PCB.</a:t>
            </a:r>
          </a:p>
        </p:txBody>
      </p:sp>
      <p:sp>
        <p:nvSpPr>
          <p:cNvPr id="16" name="Slide Number Placeholder 5">
            <a:extLst>
              <a:ext uri="{FF2B5EF4-FFF2-40B4-BE49-F238E27FC236}">
                <a16:creationId xmlns:a16="http://schemas.microsoft.com/office/drawing/2014/main" id="{DD745A13-484D-FD00-57B3-09A092EB703D}"/>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42</a:t>
            </a:fld>
            <a:endParaRPr lang="en-US"/>
          </a:p>
        </p:txBody>
      </p:sp>
      <p:pic>
        <p:nvPicPr>
          <p:cNvPr id="2" name="Picture 1" descr="A screenshot of a computer&#10;&#10;Description automatically generated">
            <a:extLst>
              <a:ext uri="{FF2B5EF4-FFF2-40B4-BE49-F238E27FC236}">
                <a16:creationId xmlns:a16="http://schemas.microsoft.com/office/drawing/2014/main" id="{B0C62B12-6DEC-7372-427A-C46947B1E332}"/>
              </a:ext>
            </a:extLst>
          </p:cNvPr>
          <p:cNvPicPr>
            <a:picLocks noChangeAspect="1"/>
          </p:cNvPicPr>
          <p:nvPr/>
        </p:nvPicPr>
        <p:blipFill>
          <a:blip r:embed="rId2"/>
          <a:stretch>
            <a:fillRect/>
          </a:stretch>
        </p:blipFill>
        <p:spPr>
          <a:xfrm>
            <a:off x="1259" y="-1328"/>
            <a:ext cx="5822687" cy="6860655"/>
          </a:xfrm>
          <a:prstGeom prst="rect">
            <a:avLst/>
          </a:prstGeom>
        </p:spPr>
      </p:pic>
    </p:spTree>
    <p:extLst>
      <p:ext uri="{BB962C8B-B14F-4D97-AF65-F5344CB8AC3E}">
        <p14:creationId xmlns:p14="http://schemas.microsoft.com/office/powerpoint/2010/main" val="336090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3045-A511-9998-8649-9E9E4A1EDD6A}"/>
              </a:ext>
            </a:extLst>
          </p:cNvPr>
          <p:cNvSpPr>
            <a:spLocks noGrp="1"/>
          </p:cNvSpPr>
          <p:nvPr>
            <p:ph type="title"/>
          </p:nvPr>
        </p:nvSpPr>
        <p:spPr>
          <a:xfrm>
            <a:off x="593725" y="139511"/>
            <a:ext cx="11002962" cy="1090054"/>
          </a:xfrm>
        </p:spPr>
        <p:txBody>
          <a:bodyPr/>
          <a:lstStyle/>
          <a:p>
            <a:r>
              <a:rPr lang="en-US">
                <a:cs typeface="Calibri Light"/>
              </a:rPr>
              <a:t>Where we are...</a:t>
            </a:r>
            <a:endParaRPr lang="en-US"/>
          </a:p>
        </p:txBody>
      </p:sp>
      <p:sp>
        <p:nvSpPr>
          <p:cNvPr id="3" name="Slide Number Placeholder 2">
            <a:extLst>
              <a:ext uri="{FF2B5EF4-FFF2-40B4-BE49-F238E27FC236}">
                <a16:creationId xmlns:a16="http://schemas.microsoft.com/office/drawing/2014/main" id="{F63C2D52-AA81-581A-8A49-8947A53FCD8B}"/>
              </a:ext>
            </a:extLst>
          </p:cNvPr>
          <p:cNvSpPr>
            <a:spLocks noGrp="1"/>
          </p:cNvSpPr>
          <p:nvPr>
            <p:ph type="sldNum" sz="quarter" idx="11"/>
          </p:nvPr>
        </p:nvSpPr>
        <p:spPr>
          <a:xfrm>
            <a:off x="11549269" y="6468303"/>
            <a:ext cx="443948" cy="365125"/>
          </a:xfrm>
        </p:spPr>
        <p:txBody>
          <a:bodyPr/>
          <a:lstStyle/>
          <a:p>
            <a:fld id="{8C2E478F-E849-4A8C-AF1F-CBCC78A7CBFA}" type="slidenum">
              <a:rPr lang="en-US" smtClean="0"/>
              <a:pPr/>
              <a:t>43</a:t>
            </a:fld>
            <a:endParaRPr lang="en-US"/>
          </a:p>
        </p:txBody>
      </p:sp>
      <p:graphicFrame>
        <p:nvGraphicFramePr>
          <p:cNvPr id="7" name="Chart 6">
            <a:extLst>
              <a:ext uri="{FF2B5EF4-FFF2-40B4-BE49-F238E27FC236}">
                <a16:creationId xmlns:a16="http://schemas.microsoft.com/office/drawing/2014/main" id="{AE7327E0-1231-107D-E536-B44092A8CB8D}"/>
              </a:ext>
            </a:extLst>
          </p:cNvPr>
          <p:cNvGraphicFramePr>
            <a:graphicFrameLocks/>
          </p:cNvGraphicFramePr>
          <p:nvPr/>
        </p:nvGraphicFramePr>
        <p:xfrm>
          <a:off x="618596" y="1321806"/>
          <a:ext cx="10953220" cy="52186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82831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1135465"/>
            <a:ext cx="5012987" cy="2788704"/>
          </a:xfrm>
        </p:spPr>
        <p:txBody>
          <a:bodyPr>
            <a:normAutofit/>
          </a:bodyPr>
          <a:lstStyle/>
          <a:p>
            <a:r>
              <a:rPr lang="en-US"/>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233" r="20233"/>
          <a:stretch/>
        </p:blipFill>
        <p:spPr>
          <a:xfrm>
            <a:off x="0" y="0"/>
            <a:ext cx="6096000" cy="6867922"/>
          </a:xfrm>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5012987" cy="365125"/>
          </a:xfrm>
        </p:spPr>
        <p:txBody>
          <a:bodyPr/>
          <a:lstStyle/>
          <a:p>
            <a:r>
              <a:rPr lang="en-US"/>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44</a:t>
            </a:fld>
            <a:endParaRPr lang="en-US"/>
          </a:p>
        </p:txBody>
      </p:sp>
    </p:spTree>
    <p:extLst>
      <p:ext uri="{BB962C8B-B14F-4D97-AF65-F5344CB8AC3E}">
        <p14:creationId xmlns:p14="http://schemas.microsoft.com/office/powerpoint/2010/main" val="3164405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290A-F375-115E-9530-CF3A077FAEFD}"/>
              </a:ext>
            </a:extLst>
          </p:cNvPr>
          <p:cNvSpPr>
            <a:spLocks noGrp="1"/>
          </p:cNvSpPr>
          <p:nvPr>
            <p:ph type="title"/>
          </p:nvPr>
        </p:nvSpPr>
        <p:spPr>
          <a:xfrm>
            <a:off x="6095999" y="24572"/>
            <a:ext cx="5897217" cy="1471703"/>
          </a:xfrm>
        </p:spPr>
        <p:txBody>
          <a:bodyPr anchor="b">
            <a:normAutofit/>
          </a:bodyPr>
          <a:lstStyle/>
          <a:p>
            <a:r>
              <a:rPr lang="en-US"/>
              <a:t>Goals moving forward</a:t>
            </a:r>
          </a:p>
        </p:txBody>
      </p:sp>
      <p:pic>
        <p:nvPicPr>
          <p:cNvPr id="42" name="Picture Placeholder 14" descr="group professional photo">
            <a:extLst>
              <a:ext uri="{FF2B5EF4-FFF2-40B4-BE49-F238E27FC236}">
                <a16:creationId xmlns:a16="http://schemas.microsoft.com/office/drawing/2014/main" id="{D70FEC08-4BCA-6E25-5C43-FA094D2D98C9}"/>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6927" r="30710"/>
          <a:stretch/>
        </p:blipFill>
        <p:spPr>
          <a:xfrm>
            <a:off x="20" y="10"/>
            <a:ext cx="5416530" cy="6857990"/>
          </a:xfrm>
          <a:noFill/>
        </p:spPr>
      </p:pic>
      <p:sp>
        <p:nvSpPr>
          <p:cNvPr id="48" name="Text Placeholder 47">
            <a:extLst>
              <a:ext uri="{FF2B5EF4-FFF2-40B4-BE49-F238E27FC236}">
                <a16:creationId xmlns:a16="http://schemas.microsoft.com/office/drawing/2014/main" id="{78BDB8C1-B738-9004-CF44-DC6FCDEF7F9D}"/>
              </a:ext>
            </a:extLst>
          </p:cNvPr>
          <p:cNvSpPr>
            <a:spLocks noGrp="1"/>
          </p:cNvSpPr>
          <p:nvPr>
            <p:ph type="body" sz="quarter" idx="16"/>
          </p:nvPr>
        </p:nvSpPr>
        <p:spPr>
          <a:xfrm>
            <a:off x="6195395" y="1546138"/>
            <a:ext cx="4023360" cy="464871"/>
          </a:xfrm>
        </p:spPr>
        <p:txBody>
          <a:bodyPr anchor="ctr">
            <a:normAutofit/>
          </a:bodyPr>
          <a:lstStyle/>
          <a:p>
            <a:pPr>
              <a:spcAft>
                <a:spcPts val="600"/>
              </a:spcAft>
            </a:pPr>
            <a:r>
              <a:rPr lang="en-US"/>
              <a:t>Goals</a:t>
            </a:r>
          </a:p>
        </p:txBody>
      </p:sp>
      <p:sp>
        <p:nvSpPr>
          <p:cNvPr id="74" name="Content Placeholder 73">
            <a:extLst>
              <a:ext uri="{FF2B5EF4-FFF2-40B4-BE49-F238E27FC236}">
                <a16:creationId xmlns:a16="http://schemas.microsoft.com/office/drawing/2014/main" id="{D76704C1-C5AA-B579-4382-BDCA04FD70D0}"/>
              </a:ext>
            </a:extLst>
          </p:cNvPr>
          <p:cNvSpPr>
            <a:spLocks noGrp="1"/>
          </p:cNvSpPr>
          <p:nvPr>
            <p:ph type="body" sz="quarter" idx="17"/>
          </p:nvPr>
        </p:nvSpPr>
        <p:spPr>
          <a:xfrm>
            <a:off x="6096000" y="2782674"/>
            <a:ext cx="4122755" cy="2693678"/>
          </a:xfrm>
        </p:spPr>
        <p:txBody>
          <a:bodyPr vert="horz" lIns="91440" tIns="45720" rIns="91440" bIns="45720" rtlCol="0">
            <a:normAutofit/>
          </a:bodyPr>
          <a:lstStyle/>
          <a:p>
            <a:endParaRPr lang="en-US"/>
          </a:p>
          <a:p>
            <a:r>
              <a:rPr lang="en-US"/>
              <a:t>Test the whole circuit with the solar panel, battery, and a load connected</a:t>
            </a:r>
          </a:p>
          <a:p>
            <a:r>
              <a:rPr lang="en-US"/>
              <a:t>Finish the PCB design, get it milled, and get components attached</a:t>
            </a:r>
          </a:p>
          <a:p>
            <a:r>
              <a:rPr lang="en-US"/>
              <a:t>Create an enclosure for the whole board.</a:t>
            </a:r>
          </a:p>
          <a:p>
            <a:endParaRPr lang="en-US"/>
          </a:p>
        </p:txBody>
      </p:sp>
      <p:sp>
        <p:nvSpPr>
          <p:cNvPr id="79" name="Slide Number Placeholder 5">
            <a:extLst>
              <a:ext uri="{FF2B5EF4-FFF2-40B4-BE49-F238E27FC236}">
                <a16:creationId xmlns:a16="http://schemas.microsoft.com/office/drawing/2014/main" id="{24B5E26C-2BEB-7834-6687-B6A585237570}"/>
              </a:ext>
            </a:extLst>
          </p:cNvPr>
          <p:cNvSpPr>
            <a:spLocks noGrp="1"/>
          </p:cNvSpPr>
          <p:nvPr>
            <p:ph type="sldNum" sz="quarter" idx="4"/>
          </p:nvPr>
        </p:nvSpPr>
        <p:spPr>
          <a:xfrm>
            <a:off x="11549269" y="6468303"/>
            <a:ext cx="443948" cy="365125"/>
          </a:xfrm>
        </p:spPr>
        <p:txBody>
          <a:bodyPr/>
          <a:lstStyle/>
          <a:p>
            <a:pPr>
              <a:spcAft>
                <a:spcPts val="600"/>
              </a:spcAft>
            </a:pPr>
            <a:fld id="{8C2E478F-E849-4A8C-AF1F-CBCC78A7CBFA}" type="slidenum">
              <a:rPr lang="en-US" smtClean="0"/>
              <a:pPr>
                <a:spcAft>
                  <a:spcPts val="600"/>
                </a:spcAft>
              </a:pPr>
              <a:t>45</a:t>
            </a:fld>
            <a:endParaRPr lang="en-US"/>
          </a:p>
        </p:txBody>
      </p:sp>
    </p:spTree>
    <p:extLst>
      <p:ext uri="{BB962C8B-B14F-4D97-AF65-F5344CB8AC3E}">
        <p14:creationId xmlns:p14="http://schemas.microsoft.com/office/powerpoint/2010/main" val="1578065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588195" y="1069675"/>
            <a:ext cx="11015612" cy="1499321"/>
          </a:xfrm>
        </p:spPr>
        <p:txBody>
          <a:bodyPr>
            <a:normAutofit/>
          </a:bodyPr>
          <a:lstStyle/>
          <a:p>
            <a:r>
              <a:rPr lang="en-US"/>
              <a:t>Q&amp;A</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5137992"/>
            <a:ext cx="5167313" cy="518795"/>
          </a:xfrm>
        </p:spPr>
        <p:txBody>
          <a:bodyPr/>
          <a:lstStyle/>
          <a:p>
            <a:endParaRPr lang="en-US"/>
          </a:p>
        </p:txBody>
      </p:sp>
    </p:spTree>
    <p:extLst>
      <p:ext uri="{BB962C8B-B14F-4D97-AF65-F5344CB8AC3E}">
        <p14:creationId xmlns:p14="http://schemas.microsoft.com/office/powerpoint/2010/main" val="927727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character with a black tie and a white speech bubble">
            <a:extLst>
              <a:ext uri="{FF2B5EF4-FFF2-40B4-BE49-F238E27FC236}">
                <a16:creationId xmlns:a16="http://schemas.microsoft.com/office/drawing/2014/main" id="{59B65D20-6275-4294-F324-9396D816EDDE}"/>
              </a:ext>
            </a:extLst>
          </p:cNvPr>
          <p:cNvPicPr>
            <a:picLocks noChangeAspect="1"/>
          </p:cNvPicPr>
          <p:nvPr/>
        </p:nvPicPr>
        <p:blipFill rotWithShape="1">
          <a:blip r:embed="rId3"/>
          <a:srcRect t="1226" b="20650"/>
          <a:stretch/>
        </p:blipFill>
        <p:spPr>
          <a:xfrm>
            <a:off x="20" y="10"/>
            <a:ext cx="12191980" cy="6857990"/>
          </a:xfrm>
          <a:prstGeom prst="rect">
            <a:avLst/>
          </a:prstGeom>
          <a:noFill/>
        </p:spPr>
      </p:pic>
    </p:spTree>
    <p:extLst>
      <p:ext uri="{BB962C8B-B14F-4D97-AF65-F5344CB8AC3E}">
        <p14:creationId xmlns:p14="http://schemas.microsoft.com/office/powerpoint/2010/main" val="92651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EC52A1-9577-31B0-52F3-4FCE7FE7EE17}"/>
              </a:ext>
            </a:extLst>
          </p:cNvPr>
          <p:cNvSpPr>
            <a:spLocks noGrp="1"/>
          </p:cNvSpPr>
          <p:nvPr>
            <p:ph type="title"/>
          </p:nvPr>
        </p:nvSpPr>
        <p:spPr/>
        <p:txBody>
          <a:bodyPr/>
          <a:lstStyle/>
          <a:p>
            <a:pPr algn="ctr"/>
            <a:r>
              <a:rPr lang="en-US"/>
              <a:t>Objective</a:t>
            </a:r>
          </a:p>
        </p:txBody>
      </p:sp>
      <p:sp>
        <p:nvSpPr>
          <p:cNvPr id="6" name="TextBox 5">
            <a:extLst>
              <a:ext uri="{FF2B5EF4-FFF2-40B4-BE49-F238E27FC236}">
                <a16:creationId xmlns:a16="http://schemas.microsoft.com/office/drawing/2014/main" id="{ADA08933-0C40-FB9F-AF4A-DC2EAC852A73}"/>
              </a:ext>
            </a:extLst>
          </p:cNvPr>
          <p:cNvSpPr txBox="1"/>
          <p:nvPr/>
        </p:nvSpPr>
        <p:spPr>
          <a:xfrm>
            <a:off x="446048" y="2193073"/>
            <a:ext cx="11301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Objective: Control the power the load receives based on sunlight conditions so that it receives a constant supply</a:t>
            </a:r>
          </a:p>
        </p:txBody>
      </p:sp>
      <p:sp>
        <p:nvSpPr>
          <p:cNvPr id="18" name="Rectangle: Rounded Corners 17">
            <a:extLst>
              <a:ext uri="{FF2B5EF4-FFF2-40B4-BE49-F238E27FC236}">
                <a16:creationId xmlns:a16="http://schemas.microsoft.com/office/drawing/2014/main" id="{A4DCB02A-280C-4D04-A0F1-08B11519629A}"/>
              </a:ext>
            </a:extLst>
          </p:cNvPr>
          <p:cNvSpPr/>
          <p:nvPr/>
        </p:nvSpPr>
        <p:spPr>
          <a:xfrm>
            <a:off x="6567226" y="3555198"/>
            <a:ext cx="2179177" cy="769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Buck-Boost Converter</a:t>
            </a:r>
          </a:p>
        </p:txBody>
      </p:sp>
      <p:sp>
        <p:nvSpPr>
          <p:cNvPr id="19" name="Rectangle: Rounded Corners 18">
            <a:extLst>
              <a:ext uri="{FF2B5EF4-FFF2-40B4-BE49-F238E27FC236}">
                <a16:creationId xmlns:a16="http://schemas.microsoft.com/office/drawing/2014/main" id="{7EFDB0A0-04CA-85D7-09FB-26F1D336A946}"/>
              </a:ext>
            </a:extLst>
          </p:cNvPr>
          <p:cNvSpPr/>
          <p:nvPr/>
        </p:nvSpPr>
        <p:spPr>
          <a:xfrm>
            <a:off x="9688272" y="3555197"/>
            <a:ext cx="2179177" cy="769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Battery</a:t>
            </a:r>
          </a:p>
        </p:txBody>
      </p:sp>
      <p:sp>
        <p:nvSpPr>
          <p:cNvPr id="20" name="Rectangle: Rounded Corners 19">
            <a:extLst>
              <a:ext uri="{FF2B5EF4-FFF2-40B4-BE49-F238E27FC236}">
                <a16:creationId xmlns:a16="http://schemas.microsoft.com/office/drawing/2014/main" id="{B60C8D1D-E688-139E-99BF-3027E810090A}"/>
              </a:ext>
            </a:extLst>
          </p:cNvPr>
          <p:cNvSpPr/>
          <p:nvPr/>
        </p:nvSpPr>
        <p:spPr>
          <a:xfrm>
            <a:off x="3448469" y="3555197"/>
            <a:ext cx="2179177" cy="769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Load</a:t>
            </a:r>
          </a:p>
        </p:txBody>
      </p:sp>
      <p:sp>
        <p:nvSpPr>
          <p:cNvPr id="21" name="Rectangle: Rounded Corners 20">
            <a:extLst>
              <a:ext uri="{FF2B5EF4-FFF2-40B4-BE49-F238E27FC236}">
                <a16:creationId xmlns:a16="http://schemas.microsoft.com/office/drawing/2014/main" id="{FED26CC0-05EE-C1E6-2D8F-5DB4F43FCF32}"/>
              </a:ext>
            </a:extLst>
          </p:cNvPr>
          <p:cNvSpPr/>
          <p:nvPr/>
        </p:nvSpPr>
        <p:spPr>
          <a:xfrm>
            <a:off x="417993" y="3555197"/>
            <a:ext cx="2179177" cy="769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PV Array</a:t>
            </a:r>
          </a:p>
        </p:txBody>
      </p:sp>
      <p:sp>
        <p:nvSpPr>
          <p:cNvPr id="22" name="Rectangle: Rounded Corners 21">
            <a:extLst>
              <a:ext uri="{FF2B5EF4-FFF2-40B4-BE49-F238E27FC236}">
                <a16:creationId xmlns:a16="http://schemas.microsoft.com/office/drawing/2014/main" id="{C431B18E-92CA-EC5B-ED7A-AF1FD258A487}"/>
              </a:ext>
            </a:extLst>
          </p:cNvPr>
          <p:cNvSpPr/>
          <p:nvPr/>
        </p:nvSpPr>
        <p:spPr>
          <a:xfrm>
            <a:off x="417994" y="4784174"/>
            <a:ext cx="2179177" cy="769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PWM Emitter</a:t>
            </a:r>
          </a:p>
        </p:txBody>
      </p:sp>
      <p:sp>
        <p:nvSpPr>
          <p:cNvPr id="23" name="Rectangle: Rounded Corners 22">
            <a:extLst>
              <a:ext uri="{FF2B5EF4-FFF2-40B4-BE49-F238E27FC236}">
                <a16:creationId xmlns:a16="http://schemas.microsoft.com/office/drawing/2014/main" id="{DBA9EE7B-4571-499A-1591-DC1E38816DF4}"/>
              </a:ext>
            </a:extLst>
          </p:cNvPr>
          <p:cNvSpPr/>
          <p:nvPr/>
        </p:nvSpPr>
        <p:spPr>
          <a:xfrm>
            <a:off x="3448470" y="4784174"/>
            <a:ext cx="2179177" cy="769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Gate Driver</a:t>
            </a:r>
          </a:p>
        </p:txBody>
      </p:sp>
      <p:sp>
        <p:nvSpPr>
          <p:cNvPr id="24" name="Arrow: Right 23">
            <a:extLst>
              <a:ext uri="{FF2B5EF4-FFF2-40B4-BE49-F238E27FC236}">
                <a16:creationId xmlns:a16="http://schemas.microsoft.com/office/drawing/2014/main" id="{9E834B8C-6886-A229-ACD8-1A3776C59BEE}"/>
              </a:ext>
            </a:extLst>
          </p:cNvPr>
          <p:cNvSpPr/>
          <p:nvPr/>
        </p:nvSpPr>
        <p:spPr>
          <a:xfrm>
            <a:off x="2863488" y="5063216"/>
            <a:ext cx="342366" cy="266315"/>
          </a:xfrm>
          <a:prstGeom prst="rightArrow">
            <a:avLst/>
          </a:prstGeom>
          <a:solidFill>
            <a:srgbClr val="FF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EE92BFC9-5012-BCD1-2DF3-9D17EDD2103D}"/>
              </a:ext>
            </a:extLst>
          </p:cNvPr>
          <p:cNvSpPr/>
          <p:nvPr/>
        </p:nvSpPr>
        <p:spPr>
          <a:xfrm rot="5400000">
            <a:off x="1336397" y="4421089"/>
            <a:ext cx="342366" cy="266315"/>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0BC5E3DD-05BB-B9ED-4582-60764E7EA62A}"/>
              </a:ext>
            </a:extLst>
          </p:cNvPr>
          <p:cNvSpPr/>
          <p:nvPr/>
        </p:nvSpPr>
        <p:spPr>
          <a:xfrm>
            <a:off x="2863488" y="3806600"/>
            <a:ext cx="342366" cy="266315"/>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Left-Right 46">
            <a:extLst>
              <a:ext uri="{FF2B5EF4-FFF2-40B4-BE49-F238E27FC236}">
                <a16:creationId xmlns:a16="http://schemas.microsoft.com/office/drawing/2014/main" id="{E6B3CDB9-74D6-8F7D-7F8D-B23DFE2D7115}"/>
              </a:ext>
            </a:extLst>
          </p:cNvPr>
          <p:cNvSpPr/>
          <p:nvPr/>
        </p:nvSpPr>
        <p:spPr>
          <a:xfrm>
            <a:off x="9058542" y="3806600"/>
            <a:ext cx="393107" cy="266315"/>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Left-Right 48">
            <a:extLst>
              <a:ext uri="{FF2B5EF4-FFF2-40B4-BE49-F238E27FC236}">
                <a16:creationId xmlns:a16="http://schemas.microsoft.com/office/drawing/2014/main" id="{224DEB80-E515-B3F4-59A7-8AEA8AE9B805}"/>
              </a:ext>
            </a:extLst>
          </p:cNvPr>
          <p:cNvSpPr/>
          <p:nvPr/>
        </p:nvSpPr>
        <p:spPr>
          <a:xfrm>
            <a:off x="5894148" y="3803171"/>
            <a:ext cx="393107" cy="266315"/>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F669BC0-F829-C0ED-85F3-73891ED96A8B}"/>
              </a:ext>
            </a:extLst>
          </p:cNvPr>
          <p:cNvSpPr/>
          <p:nvPr/>
        </p:nvSpPr>
        <p:spPr>
          <a:xfrm rot="-2700000">
            <a:off x="5964298" y="4459672"/>
            <a:ext cx="280902" cy="266315"/>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6939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1C65-763E-2F35-3347-5F95FE1674B2}"/>
              </a:ext>
            </a:extLst>
          </p:cNvPr>
          <p:cNvSpPr>
            <a:spLocks noGrp="1"/>
          </p:cNvSpPr>
          <p:nvPr>
            <p:ph type="title" idx="4294967295"/>
          </p:nvPr>
        </p:nvSpPr>
        <p:spPr>
          <a:xfrm>
            <a:off x="583259" y="2743084"/>
            <a:ext cx="11029950" cy="1014413"/>
          </a:xfrm>
        </p:spPr>
        <p:txBody>
          <a:bodyPr/>
          <a:lstStyle/>
          <a:p>
            <a:pPr algn="ctr"/>
            <a:r>
              <a:rPr lang="en-US" sz="3600" b="1" i="1">
                <a:latin typeface="Arial Nova"/>
              </a:rPr>
              <a:t>Challenges and Solutions</a:t>
            </a:r>
          </a:p>
        </p:txBody>
      </p:sp>
    </p:spTree>
    <p:extLst>
      <p:ext uri="{BB962C8B-B14F-4D97-AF65-F5344CB8AC3E}">
        <p14:creationId xmlns:p14="http://schemas.microsoft.com/office/powerpoint/2010/main" val="55750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se-up of a lightbulb with a filament">
            <a:extLst>
              <a:ext uri="{FF2B5EF4-FFF2-40B4-BE49-F238E27FC236}">
                <a16:creationId xmlns:a16="http://schemas.microsoft.com/office/drawing/2014/main" id="{8FDE2BBB-677C-A15C-1624-81B7A36FEFC9}"/>
              </a:ext>
            </a:extLst>
          </p:cNvPr>
          <p:cNvPicPr>
            <a:picLocks noChangeAspect="1"/>
          </p:cNvPicPr>
          <p:nvPr/>
        </p:nvPicPr>
        <p:blipFill>
          <a:blip r:embed="rId2"/>
          <a:stretch>
            <a:fillRect/>
          </a:stretch>
        </p:blipFill>
        <p:spPr>
          <a:xfrm>
            <a:off x="443586" y="1866929"/>
            <a:ext cx="3690359" cy="2863167"/>
          </a:xfrm>
          <a:prstGeom prst="rect">
            <a:avLst/>
          </a:prstGeom>
        </p:spPr>
      </p:pic>
      <p:pic>
        <p:nvPicPr>
          <p:cNvPr id="3" name="Picture 2" descr="Blue circuit board">
            <a:extLst>
              <a:ext uri="{FF2B5EF4-FFF2-40B4-BE49-F238E27FC236}">
                <a16:creationId xmlns:a16="http://schemas.microsoft.com/office/drawing/2014/main" id="{3B97405E-FE35-21CE-ADD5-990D7CF00207}"/>
              </a:ext>
            </a:extLst>
          </p:cNvPr>
          <p:cNvPicPr>
            <a:picLocks noChangeAspect="1"/>
          </p:cNvPicPr>
          <p:nvPr/>
        </p:nvPicPr>
        <p:blipFill>
          <a:blip r:embed="rId3"/>
          <a:stretch>
            <a:fillRect/>
          </a:stretch>
        </p:blipFill>
        <p:spPr>
          <a:xfrm>
            <a:off x="4132730" y="1869141"/>
            <a:ext cx="3836892" cy="2868706"/>
          </a:xfrm>
          <a:prstGeom prst="rect">
            <a:avLst/>
          </a:prstGeom>
        </p:spPr>
      </p:pic>
      <p:sp>
        <p:nvSpPr>
          <p:cNvPr id="4" name="Title 3">
            <a:extLst>
              <a:ext uri="{FF2B5EF4-FFF2-40B4-BE49-F238E27FC236}">
                <a16:creationId xmlns:a16="http://schemas.microsoft.com/office/drawing/2014/main" id="{63B7AA92-268D-E7ED-A34F-D275E03F7BCE}"/>
              </a:ext>
            </a:extLst>
          </p:cNvPr>
          <p:cNvSpPr>
            <a:spLocks noGrp="1"/>
          </p:cNvSpPr>
          <p:nvPr>
            <p:ph type="title"/>
          </p:nvPr>
        </p:nvSpPr>
        <p:spPr/>
        <p:txBody>
          <a:bodyPr/>
          <a:lstStyle/>
          <a:p>
            <a:pPr algn="ctr"/>
            <a:r>
              <a:rPr lang="en-US"/>
              <a:t>Challenges</a:t>
            </a:r>
          </a:p>
        </p:txBody>
      </p:sp>
      <p:pic>
        <p:nvPicPr>
          <p:cNvPr id="5" name="Picture 4" descr="Illuminated battery icon">
            <a:extLst>
              <a:ext uri="{FF2B5EF4-FFF2-40B4-BE49-F238E27FC236}">
                <a16:creationId xmlns:a16="http://schemas.microsoft.com/office/drawing/2014/main" id="{894D6CDA-0E85-8CA6-F15B-16EC4DD8B770}"/>
              </a:ext>
            </a:extLst>
          </p:cNvPr>
          <p:cNvPicPr>
            <a:picLocks noChangeAspect="1"/>
          </p:cNvPicPr>
          <p:nvPr/>
        </p:nvPicPr>
        <p:blipFill>
          <a:blip r:embed="rId4"/>
          <a:stretch>
            <a:fillRect/>
          </a:stretch>
        </p:blipFill>
        <p:spPr>
          <a:xfrm>
            <a:off x="7969622" y="1871269"/>
            <a:ext cx="3782450" cy="2864123"/>
          </a:xfrm>
          <a:prstGeom prst="rect">
            <a:avLst/>
          </a:prstGeom>
        </p:spPr>
      </p:pic>
      <p:sp>
        <p:nvSpPr>
          <p:cNvPr id="6" name="TextBox 5">
            <a:extLst>
              <a:ext uri="{FF2B5EF4-FFF2-40B4-BE49-F238E27FC236}">
                <a16:creationId xmlns:a16="http://schemas.microsoft.com/office/drawing/2014/main" id="{11BBDF66-B045-B974-0AF1-87116AE80DA2}"/>
              </a:ext>
            </a:extLst>
          </p:cNvPr>
          <p:cNvSpPr txBox="1"/>
          <p:nvPr/>
        </p:nvSpPr>
        <p:spPr>
          <a:xfrm>
            <a:off x="439270" y="4823012"/>
            <a:ext cx="372035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1. If, during the testing phase, the load receives too much power, there is a chance we could damage it.  We will need a protection mechanism to ensure the device doesn’t get damaged. </a:t>
            </a:r>
          </a:p>
        </p:txBody>
      </p:sp>
      <p:sp>
        <p:nvSpPr>
          <p:cNvPr id="7" name="TextBox 6">
            <a:extLst>
              <a:ext uri="{FF2B5EF4-FFF2-40B4-BE49-F238E27FC236}">
                <a16:creationId xmlns:a16="http://schemas.microsoft.com/office/drawing/2014/main" id="{C00C811E-90DD-FC5C-0854-ACFC75224062}"/>
              </a:ext>
            </a:extLst>
          </p:cNvPr>
          <p:cNvSpPr txBox="1"/>
          <p:nvPr/>
        </p:nvSpPr>
        <p:spPr>
          <a:xfrm>
            <a:off x="4132729" y="4778187"/>
            <a:ext cx="38368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2. The biggest challenge of this process will be the bidirectional circuit. This sub circuit will need to have a mechanism in which it allows the battery to be charged and discharged when not enough solar energy is being supplied to the load. </a:t>
            </a:r>
          </a:p>
        </p:txBody>
      </p:sp>
      <p:sp>
        <p:nvSpPr>
          <p:cNvPr id="8" name="TextBox 7">
            <a:extLst>
              <a:ext uri="{FF2B5EF4-FFF2-40B4-BE49-F238E27FC236}">
                <a16:creationId xmlns:a16="http://schemas.microsoft.com/office/drawing/2014/main" id="{7E9564E3-661A-AA68-334A-195823790C90}"/>
              </a:ext>
            </a:extLst>
          </p:cNvPr>
          <p:cNvSpPr txBox="1"/>
          <p:nvPr/>
        </p:nvSpPr>
        <p:spPr>
          <a:xfrm>
            <a:off x="8005482" y="4823012"/>
            <a:ext cx="374724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3. If there is a sudden drop in solar energy, we risk not supplying energy from the battery fast enough. We will need to ensure there is a smooth transition of power from the solar panel and battery.</a:t>
            </a:r>
          </a:p>
          <a:p>
            <a:pPr algn="l"/>
            <a:endParaRPr lang="en-US"/>
          </a:p>
        </p:txBody>
      </p:sp>
    </p:spTree>
    <p:extLst>
      <p:ext uri="{BB962C8B-B14F-4D97-AF65-F5344CB8AC3E}">
        <p14:creationId xmlns:p14="http://schemas.microsoft.com/office/powerpoint/2010/main" val="131272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5A8462-E748-5DF6-E1D0-175EBE45C928}"/>
              </a:ext>
            </a:extLst>
          </p:cNvPr>
          <p:cNvSpPr>
            <a:spLocks noGrp="1"/>
          </p:cNvSpPr>
          <p:nvPr>
            <p:ph type="title"/>
          </p:nvPr>
        </p:nvSpPr>
        <p:spPr>
          <a:xfrm>
            <a:off x="581193" y="729658"/>
            <a:ext cx="11029616" cy="988332"/>
          </a:xfrm>
        </p:spPr>
        <p:txBody>
          <a:bodyPr/>
          <a:lstStyle/>
          <a:p>
            <a:pPr algn="ctr"/>
            <a:r>
              <a:rPr lang="en-US"/>
              <a:t>Solution 1.</a:t>
            </a:r>
          </a:p>
        </p:txBody>
      </p:sp>
      <p:pic>
        <p:nvPicPr>
          <p:cNvPr id="4" name="Picture 3" descr="A black and silver electronic device&#10;&#10;Description automatically generated">
            <a:extLst>
              <a:ext uri="{FF2B5EF4-FFF2-40B4-BE49-F238E27FC236}">
                <a16:creationId xmlns:a16="http://schemas.microsoft.com/office/drawing/2014/main" id="{7DFE766D-F37F-AF49-007B-46F7D95E709C}"/>
              </a:ext>
            </a:extLst>
          </p:cNvPr>
          <p:cNvPicPr>
            <a:picLocks noChangeAspect="1"/>
          </p:cNvPicPr>
          <p:nvPr/>
        </p:nvPicPr>
        <p:blipFill>
          <a:blip r:embed="rId2"/>
          <a:stretch>
            <a:fillRect/>
          </a:stretch>
        </p:blipFill>
        <p:spPr>
          <a:xfrm>
            <a:off x="1475864" y="2228003"/>
            <a:ext cx="3633047" cy="3633047"/>
          </a:xfrm>
          <a:prstGeom prst="rect">
            <a:avLst/>
          </a:prstGeom>
          <a:noFill/>
        </p:spPr>
      </p:pic>
      <p:sp>
        <p:nvSpPr>
          <p:cNvPr id="11" name="Content Placeholder 3">
            <a:extLst>
              <a:ext uri="{FF2B5EF4-FFF2-40B4-BE49-F238E27FC236}">
                <a16:creationId xmlns:a16="http://schemas.microsoft.com/office/drawing/2014/main" id="{14776CD3-FC15-094D-02C0-B42BEF6CAF81}"/>
              </a:ext>
            </a:extLst>
          </p:cNvPr>
          <p:cNvSpPr>
            <a:spLocks noGrp="1"/>
          </p:cNvSpPr>
          <p:nvPr>
            <p:ph sz="half" idx="2"/>
          </p:nvPr>
        </p:nvSpPr>
        <p:spPr>
          <a:xfrm>
            <a:off x="6188417" y="2228003"/>
            <a:ext cx="5422392" cy="3633047"/>
          </a:xfrm>
        </p:spPr>
        <p:txBody>
          <a:bodyPr/>
          <a:lstStyle/>
          <a:p>
            <a:pPr marL="305435" indent="-305435"/>
            <a:r>
              <a:rPr lang="en-US">
                <a:solidFill>
                  <a:schemeClr val="bg1"/>
                </a:solidFill>
              </a:rPr>
              <a:t>A possible solution to Problem 1 can be a voltage regulator. If we connect this device to the load, it can prevent it from receiving too much power. </a:t>
            </a:r>
          </a:p>
        </p:txBody>
      </p:sp>
    </p:spTree>
    <p:extLst>
      <p:ext uri="{BB962C8B-B14F-4D97-AF65-F5344CB8AC3E}">
        <p14:creationId xmlns:p14="http://schemas.microsoft.com/office/powerpoint/2010/main" val="82575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F03E16F-4085-B2BB-81CE-69E5362E531F}"/>
              </a:ext>
            </a:extLst>
          </p:cNvPr>
          <p:cNvSpPr>
            <a:spLocks noGrp="1"/>
          </p:cNvSpPr>
          <p:nvPr>
            <p:ph type="title"/>
          </p:nvPr>
        </p:nvSpPr>
        <p:spPr>
          <a:xfrm>
            <a:off x="581193" y="729658"/>
            <a:ext cx="11029616" cy="988332"/>
          </a:xfrm>
        </p:spPr>
        <p:txBody>
          <a:bodyPr/>
          <a:lstStyle/>
          <a:p>
            <a:pPr algn="ctr"/>
            <a:r>
              <a:rPr lang="en-US"/>
              <a:t>Solution 2.</a:t>
            </a:r>
          </a:p>
        </p:txBody>
      </p:sp>
      <p:pic>
        <p:nvPicPr>
          <p:cNvPr id="5" name="Picture 4" descr="A red circuit board with black and red components&#10;&#10;Description automatically generated">
            <a:extLst>
              <a:ext uri="{FF2B5EF4-FFF2-40B4-BE49-F238E27FC236}">
                <a16:creationId xmlns:a16="http://schemas.microsoft.com/office/drawing/2014/main" id="{D771E6BF-5E7B-81C7-EFFA-2CE3C9C9DF49}"/>
              </a:ext>
            </a:extLst>
          </p:cNvPr>
          <p:cNvPicPr>
            <a:picLocks noChangeAspect="1"/>
          </p:cNvPicPr>
          <p:nvPr/>
        </p:nvPicPr>
        <p:blipFill rotWithShape="1">
          <a:blip r:embed="rId2"/>
          <a:srcRect t="463" b="3821"/>
          <a:stretch/>
        </p:blipFill>
        <p:spPr>
          <a:xfrm>
            <a:off x="581193" y="2228003"/>
            <a:ext cx="5422390" cy="3633047"/>
          </a:xfrm>
          <a:prstGeom prst="rect">
            <a:avLst/>
          </a:prstGeom>
          <a:noFill/>
        </p:spPr>
      </p:pic>
      <p:sp>
        <p:nvSpPr>
          <p:cNvPr id="12" name="Content Placeholder 3">
            <a:extLst>
              <a:ext uri="{FF2B5EF4-FFF2-40B4-BE49-F238E27FC236}">
                <a16:creationId xmlns:a16="http://schemas.microsoft.com/office/drawing/2014/main" id="{9B30B33F-1B22-2221-2E07-411E924BCE4F}"/>
              </a:ext>
            </a:extLst>
          </p:cNvPr>
          <p:cNvSpPr>
            <a:spLocks noGrp="1"/>
          </p:cNvSpPr>
          <p:nvPr>
            <p:ph sz="half" idx="2"/>
          </p:nvPr>
        </p:nvSpPr>
        <p:spPr>
          <a:xfrm>
            <a:off x="6188417" y="2228003"/>
            <a:ext cx="5422392" cy="3633047"/>
          </a:xfrm>
        </p:spPr>
        <p:txBody>
          <a:bodyPr/>
          <a:lstStyle/>
          <a:p>
            <a:pPr marL="305435" indent="-305435"/>
            <a:r>
              <a:rPr lang="en-US">
                <a:solidFill>
                  <a:schemeClr val="bg1"/>
                </a:solidFill>
              </a:rPr>
              <a:t>By using a micro-controller, specifically the MSP-432, we can control the gate drivers to regulate the flow of power from the battery.  This will ensure the load receives the necessary power and allow the battery to be charged when it's not in use.</a:t>
            </a:r>
          </a:p>
        </p:txBody>
      </p:sp>
    </p:spTree>
    <p:extLst>
      <p:ext uri="{BB962C8B-B14F-4D97-AF65-F5344CB8AC3E}">
        <p14:creationId xmlns:p14="http://schemas.microsoft.com/office/powerpoint/2010/main" val="3367269139"/>
      </p:ext>
    </p:extLst>
  </p:cSld>
  <p:clrMapOvr>
    <a:masterClrMapping/>
  </p:clrMapOvr>
</p:sld>
</file>

<file path=ppt/theme/theme1.xml><?xml version="1.0" encoding="utf-8"?>
<a:theme xmlns:a="http://schemas.openxmlformats.org/drawingml/2006/main" name="Custom">
  <a:themeElements>
    <a:clrScheme name="Custom 4">
      <a:dk1>
        <a:sysClr val="windowText" lastClr="000000"/>
      </a:dk1>
      <a:lt1>
        <a:sysClr val="window" lastClr="FFFFFF"/>
      </a:lt1>
      <a:dk2>
        <a:srgbClr val="262626"/>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948ECA6750A7C4AAAB40E07529B4D74" ma:contentTypeVersion="11" ma:contentTypeDescription="Create a new document." ma:contentTypeScope="" ma:versionID="5779d9239fccfdabf9c0c6ec061397df">
  <xsd:schema xmlns:xsd="http://www.w3.org/2001/XMLSchema" xmlns:xs="http://www.w3.org/2001/XMLSchema" xmlns:p="http://schemas.microsoft.com/office/2006/metadata/properties" xmlns:ns3="498f0e3e-a2af-48b3-847b-7e608574b5fb" xmlns:ns4="7a892a8d-3375-4c5d-afa9-a2afa85e0830" targetNamespace="http://schemas.microsoft.com/office/2006/metadata/properties" ma:root="true" ma:fieldsID="ff5dd6ff04fb32d5625f0b70c8bde14b" ns3:_="" ns4:_="">
    <xsd:import namespace="498f0e3e-a2af-48b3-847b-7e608574b5fb"/>
    <xsd:import namespace="7a892a8d-3375-4c5d-afa9-a2afa85e083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8f0e3e-a2af-48b3-847b-7e608574b5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a892a8d-3375-4c5d-afa9-a2afa85e0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2.xml><?xml version="1.0" encoding="utf-8"?>
<ds:datastoreItem xmlns:ds="http://schemas.openxmlformats.org/officeDocument/2006/customXml" ds:itemID="{3791575F-4C21-47C4-8D13-EB9BE66B536F}">
  <ds:schemaRefs>
    <ds:schemaRef ds:uri="498f0e3e-a2af-48b3-847b-7e608574b5fb"/>
    <ds:schemaRef ds:uri="7a892a8d-3375-4c5d-afa9-a2afa85e083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5D7007A-194A-464F-A0DE-14192FA054A1}">
  <ds:schemaRefs>
    <ds:schemaRef ds:uri="498f0e3e-a2af-48b3-847b-7e608574b5fb"/>
    <ds:schemaRef ds:uri="7a892a8d-3375-4c5d-afa9-a2afa85e08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2587</Words>
  <Application>Microsoft Office PowerPoint</Application>
  <PresentationFormat>Widescreen</PresentationFormat>
  <Paragraphs>277</Paragraphs>
  <Slides>47</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Arial Nova</vt:lpstr>
      <vt:lpstr>Arial,Sans-Serif</vt:lpstr>
      <vt:lpstr>Calibri</vt:lpstr>
      <vt:lpstr>Gill Sans MT</vt:lpstr>
      <vt:lpstr>Times New Roman</vt:lpstr>
      <vt:lpstr>Wingdings</vt:lpstr>
      <vt:lpstr>Wingdings 2</vt:lpstr>
      <vt:lpstr>'Wingdings 2',Sans-Serif</vt:lpstr>
      <vt:lpstr>Custom</vt:lpstr>
      <vt:lpstr>EE 2240 Sophomore Design laboratory</vt:lpstr>
      <vt:lpstr>Topics and Goals</vt:lpstr>
      <vt:lpstr>Introduction</vt:lpstr>
      <vt:lpstr>How PV-Battery Integration works</vt:lpstr>
      <vt:lpstr>Objective</vt:lpstr>
      <vt:lpstr>Challenges and Solutions</vt:lpstr>
      <vt:lpstr>Challenges</vt:lpstr>
      <vt:lpstr>Solution 1.</vt:lpstr>
      <vt:lpstr>Solution 2.</vt:lpstr>
      <vt:lpstr>Solution 3.</vt:lpstr>
      <vt:lpstr>Design Process</vt:lpstr>
      <vt:lpstr>Special Parts</vt:lpstr>
      <vt:lpstr>Circuit Types</vt:lpstr>
      <vt:lpstr>Buck-Boost Converter</vt:lpstr>
      <vt:lpstr>Roles and Scheduling</vt:lpstr>
      <vt:lpstr>Roles</vt:lpstr>
      <vt:lpstr>Scheduling</vt:lpstr>
      <vt:lpstr>Scheduling</vt:lpstr>
      <vt:lpstr>PowerPoint Presentation</vt:lpstr>
      <vt:lpstr>PowerPoint Presentation</vt:lpstr>
      <vt:lpstr>PowerPoint Presentation</vt:lpstr>
      <vt:lpstr>Maximum power point tracking (MPPT)</vt:lpstr>
      <vt:lpstr>PowerPoint Presentation</vt:lpstr>
      <vt:lpstr>Project Milestones</vt:lpstr>
      <vt:lpstr>Prototype 1</vt:lpstr>
      <vt:lpstr>Code Prototyping</vt:lpstr>
      <vt:lpstr>Problems so far</vt:lpstr>
      <vt:lpstr>PowerPoint Presentation</vt:lpstr>
      <vt:lpstr>Current vs predicted progress</vt:lpstr>
      <vt:lpstr>PowerPoint Presentation</vt:lpstr>
      <vt:lpstr>Thank you for listening</vt:lpstr>
      <vt:lpstr>Progress Presentation 2</vt:lpstr>
      <vt:lpstr>Contents</vt:lpstr>
      <vt:lpstr>Previous Goals</vt:lpstr>
      <vt:lpstr>PowerPoint Presentation</vt:lpstr>
      <vt:lpstr>PowerPoint Presentation</vt:lpstr>
      <vt:lpstr>Finished prototype layout for Dc-DC</vt:lpstr>
      <vt:lpstr>PowerPoint Presentation</vt:lpstr>
      <vt:lpstr>PowerPoint Presentation</vt:lpstr>
      <vt:lpstr>Possible solutions</vt:lpstr>
      <vt:lpstr>KiCad schematics</vt:lpstr>
      <vt:lpstr>PCB Prototype</vt:lpstr>
      <vt:lpstr>Where we are...</vt:lpstr>
      <vt:lpstr>What’s next</vt:lpstr>
      <vt:lpstr>Goals moving forward</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 2240 Sophomore Design laboratory</dc:title>
  <dc:creator>Guzman, Jose Xavier</dc:creator>
  <cp:lastModifiedBy>Hernandez, Devin Ascension</cp:lastModifiedBy>
  <cp:revision>9</cp:revision>
  <dcterms:created xsi:type="dcterms:W3CDTF">2023-09-07T21:36:44Z</dcterms:created>
  <dcterms:modified xsi:type="dcterms:W3CDTF">2023-12-13T02:51:08Z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0x0101005948ECA6750A7C4AAAB40E07529B4D74</vt:lpwstr>
  </property>
</Properties>
</file>